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72" r:id="rId10"/>
    <p:sldId id="273" r:id="rId11"/>
    <p:sldId id="281" r:id="rId12"/>
    <p:sldId id="257" r:id="rId13"/>
    <p:sldId id="258" r:id="rId14"/>
    <p:sldId id="259" r:id="rId15"/>
    <p:sldId id="260" r:id="rId16"/>
    <p:sldId id="285" r:id="rId17"/>
    <p:sldId id="286" r:id="rId18"/>
    <p:sldId id="263" r:id="rId19"/>
    <p:sldId id="287" r:id="rId20"/>
    <p:sldId id="288" r:id="rId21"/>
    <p:sldId id="266" r:id="rId22"/>
    <p:sldId id="267" r:id="rId23"/>
    <p:sldId id="268" r:id="rId24"/>
    <p:sldId id="269" r:id="rId25"/>
    <p:sldId id="270" r:id="rId26"/>
    <p:sldId id="289" r:id="rId27"/>
    <p:sldId id="27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0BD264-02C8-435E-84D2-C212A01D41DA}" type="doc">
      <dgm:prSet loTypeId="urn:microsoft.com/office/officeart/2005/8/layout/cycle4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428B2477-3143-4502-BF29-190C8367B724}">
      <dgm:prSet phldrT="[Testo]" custT="1"/>
      <dgm:spPr/>
      <dgm:t>
        <a:bodyPr/>
        <a:lstStyle/>
        <a:p>
          <a:r>
            <a:rPr lang="it-IT" sz="1200" dirty="0" err="1" smtClean="0"/>
            <a:t>Reward-based</a:t>
          </a:r>
          <a:r>
            <a:rPr lang="it-IT" sz="1200" dirty="0" smtClean="0"/>
            <a:t>/generalisti</a:t>
          </a:r>
          <a:endParaRPr lang="it-IT" sz="1200" dirty="0"/>
        </a:p>
      </dgm:t>
    </dgm:pt>
    <dgm:pt modelId="{7AD0FED7-50B1-4329-8D92-9040AA64BEE6}" type="parTrans" cxnId="{676C0947-C5D5-4CBF-A4A0-CB706CD5B21B}">
      <dgm:prSet/>
      <dgm:spPr/>
      <dgm:t>
        <a:bodyPr/>
        <a:lstStyle/>
        <a:p>
          <a:endParaRPr lang="it-IT"/>
        </a:p>
      </dgm:t>
    </dgm:pt>
    <dgm:pt modelId="{7995189E-329D-4F1A-9906-7CA9CA1E5C90}" type="sibTrans" cxnId="{676C0947-C5D5-4CBF-A4A0-CB706CD5B21B}">
      <dgm:prSet/>
      <dgm:spPr/>
      <dgm:t>
        <a:bodyPr/>
        <a:lstStyle/>
        <a:p>
          <a:endParaRPr lang="it-IT"/>
        </a:p>
      </dgm:t>
    </dgm:pt>
    <dgm:pt modelId="{16521939-456E-4DA4-A736-00FA99D0620C}">
      <dgm:prSet phldrT="[Testo]" custT="1"/>
      <dgm:spPr/>
      <dgm:t>
        <a:bodyPr/>
        <a:lstStyle/>
        <a:p>
          <a:r>
            <a:rPr lang="it-IT" sz="1100" dirty="0" err="1" smtClean="0"/>
            <a:t>Kapipal</a:t>
          </a:r>
          <a:endParaRPr lang="it-IT" sz="1100" dirty="0"/>
        </a:p>
      </dgm:t>
    </dgm:pt>
    <dgm:pt modelId="{E92BD838-739E-4741-9B2A-BDFB90440261}" type="parTrans" cxnId="{9183FD1D-EFF7-4339-B69A-5DD54C181A39}">
      <dgm:prSet/>
      <dgm:spPr/>
      <dgm:t>
        <a:bodyPr/>
        <a:lstStyle/>
        <a:p>
          <a:endParaRPr lang="it-IT"/>
        </a:p>
      </dgm:t>
    </dgm:pt>
    <dgm:pt modelId="{A38C90BB-53F3-44BB-BA0D-D4011D3BF09E}" type="sibTrans" cxnId="{9183FD1D-EFF7-4339-B69A-5DD54C181A39}">
      <dgm:prSet/>
      <dgm:spPr/>
      <dgm:t>
        <a:bodyPr/>
        <a:lstStyle/>
        <a:p>
          <a:endParaRPr lang="it-IT"/>
        </a:p>
      </dgm:t>
    </dgm:pt>
    <dgm:pt modelId="{FF7D9C61-0FF5-4389-9125-D427AF97E61A}">
      <dgm:prSet phldrT="[Testo]" custT="1"/>
      <dgm:spPr/>
      <dgm:t>
        <a:bodyPr/>
        <a:lstStyle/>
        <a:p>
          <a:r>
            <a:rPr lang="it-IT" sz="1200" dirty="0" err="1" smtClean="0"/>
            <a:t>Reward-based</a:t>
          </a:r>
          <a:r>
            <a:rPr lang="it-IT" sz="1200" dirty="0" smtClean="0"/>
            <a:t>/settoriali</a:t>
          </a:r>
          <a:endParaRPr lang="it-IT" sz="1200" dirty="0"/>
        </a:p>
      </dgm:t>
    </dgm:pt>
    <dgm:pt modelId="{FD4F128F-9ED3-4D4C-8907-E68AC7A71960}" type="parTrans" cxnId="{32A7087F-3D88-4B4C-8D50-44D94F323801}">
      <dgm:prSet/>
      <dgm:spPr/>
      <dgm:t>
        <a:bodyPr/>
        <a:lstStyle/>
        <a:p>
          <a:endParaRPr lang="it-IT"/>
        </a:p>
      </dgm:t>
    </dgm:pt>
    <dgm:pt modelId="{01873CCC-1E3D-44CF-8B00-142DC6EE6877}" type="sibTrans" cxnId="{32A7087F-3D88-4B4C-8D50-44D94F323801}">
      <dgm:prSet/>
      <dgm:spPr/>
      <dgm:t>
        <a:bodyPr/>
        <a:lstStyle/>
        <a:p>
          <a:endParaRPr lang="it-IT"/>
        </a:p>
      </dgm:t>
    </dgm:pt>
    <dgm:pt modelId="{8511B34D-D744-4562-BFE6-C1E90ADCFCD8}">
      <dgm:prSet phldrT="[Testo]" custT="1"/>
      <dgm:spPr/>
      <dgm:t>
        <a:bodyPr/>
        <a:lstStyle/>
        <a:p>
          <a:r>
            <a:rPr lang="it-IT" sz="1100" dirty="0" err="1" smtClean="0"/>
            <a:t>Musicraiser</a:t>
          </a:r>
          <a:endParaRPr lang="it-IT" sz="1100" dirty="0"/>
        </a:p>
      </dgm:t>
    </dgm:pt>
    <dgm:pt modelId="{95F714DD-A389-4595-A090-EBC720932E96}" type="parTrans" cxnId="{AA471404-B394-44E6-A814-8F6841C96A2A}">
      <dgm:prSet/>
      <dgm:spPr/>
      <dgm:t>
        <a:bodyPr/>
        <a:lstStyle/>
        <a:p>
          <a:endParaRPr lang="it-IT"/>
        </a:p>
      </dgm:t>
    </dgm:pt>
    <dgm:pt modelId="{FC7C26E2-8530-4296-8B85-5473AAEFADDB}" type="sibTrans" cxnId="{AA471404-B394-44E6-A814-8F6841C96A2A}">
      <dgm:prSet/>
      <dgm:spPr/>
      <dgm:t>
        <a:bodyPr/>
        <a:lstStyle/>
        <a:p>
          <a:endParaRPr lang="it-IT"/>
        </a:p>
      </dgm:t>
    </dgm:pt>
    <dgm:pt modelId="{EA9E97B4-0173-42B1-A631-BD00C42D5C39}">
      <dgm:prSet phldrT="[Testo]" custT="1"/>
      <dgm:spPr/>
      <dgm:t>
        <a:bodyPr/>
        <a:lstStyle/>
        <a:p>
          <a:r>
            <a:rPr lang="it-IT" sz="1200" dirty="0" smtClean="0"/>
            <a:t>Donazioni</a:t>
          </a:r>
          <a:endParaRPr lang="it-IT" sz="2100" dirty="0"/>
        </a:p>
      </dgm:t>
    </dgm:pt>
    <dgm:pt modelId="{0883FB50-D22B-426D-BD39-F9DD2A39415A}" type="parTrans" cxnId="{C60D386F-5B0A-49E4-A634-558FC5AE5661}">
      <dgm:prSet/>
      <dgm:spPr/>
      <dgm:t>
        <a:bodyPr/>
        <a:lstStyle/>
        <a:p>
          <a:endParaRPr lang="it-IT"/>
        </a:p>
      </dgm:t>
    </dgm:pt>
    <dgm:pt modelId="{FB51ABFD-E101-4525-B370-73600A10CA60}" type="sibTrans" cxnId="{C60D386F-5B0A-49E4-A634-558FC5AE5661}">
      <dgm:prSet/>
      <dgm:spPr/>
      <dgm:t>
        <a:bodyPr/>
        <a:lstStyle/>
        <a:p>
          <a:endParaRPr lang="it-IT"/>
        </a:p>
      </dgm:t>
    </dgm:pt>
    <dgm:pt modelId="{B34CC0F0-6F67-4845-9184-64D42861141D}">
      <dgm:prSet phldrT="[Testo]" custT="1"/>
      <dgm:spPr/>
      <dgm:t>
        <a:bodyPr/>
        <a:lstStyle/>
        <a:p>
          <a:r>
            <a:rPr lang="it-IT" sz="1200" b="1" dirty="0" smtClean="0"/>
            <a:t>Social </a:t>
          </a:r>
          <a:r>
            <a:rPr lang="it-IT" sz="1200" b="1" dirty="0" err="1" smtClean="0"/>
            <a:t>lending</a:t>
          </a:r>
          <a:endParaRPr lang="it-IT" sz="1200" dirty="0"/>
        </a:p>
      </dgm:t>
    </dgm:pt>
    <dgm:pt modelId="{33CB6494-D6A8-4EC6-9E0A-C0AAE6D7BAFB}" type="parTrans" cxnId="{10A1E34B-CDBB-4472-B155-4F64E33BB26D}">
      <dgm:prSet/>
      <dgm:spPr/>
      <dgm:t>
        <a:bodyPr/>
        <a:lstStyle/>
        <a:p>
          <a:endParaRPr lang="it-IT"/>
        </a:p>
      </dgm:t>
    </dgm:pt>
    <dgm:pt modelId="{BAC3152C-CDBC-4F91-94A9-924075C8D9B8}" type="sibTrans" cxnId="{10A1E34B-CDBB-4472-B155-4F64E33BB26D}">
      <dgm:prSet/>
      <dgm:spPr/>
      <dgm:t>
        <a:bodyPr/>
        <a:lstStyle/>
        <a:p>
          <a:endParaRPr lang="it-IT"/>
        </a:p>
      </dgm:t>
    </dgm:pt>
    <dgm:pt modelId="{8AC91133-CBDF-4E41-8014-C2DA3A192BE7}">
      <dgm:prSet phldrT="[Testo]" custT="1"/>
      <dgm:spPr/>
      <dgm:t>
        <a:bodyPr/>
        <a:lstStyle/>
        <a:p>
          <a:r>
            <a:rPr lang="it-IT" sz="1100" dirty="0" err="1" smtClean="0"/>
            <a:t>Smartika</a:t>
          </a:r>
          <a:endParaRPr lang="it-IT" sz="1100" dirty="0"/>
        </a:p>
      </dgm:t>
    </dgm:pt>
    <dgm:pt modelId="{5756D529-242B-4AF8-8C9F-4624EBF1EBD7}" type="parTrans" cxnId="{09827472-68F0-4B21-BF94-EE5A008342A8}">
      <dgm:prSet/>
      <dgm:spPr/>
      <dgm:t>
        <a:bodyPr/>
        <a:lstStyle/>
        <a:p>
          <a:endParaRPr lang="it-IT"/>
        </a:p>
      </dgm:t>
    </dgm:pt>
    <dgm:pt modelId="{B8FF363D-A887-4885-B445-82E5C8648605}" type="sibTrans" cxnId="{09827472-68F0-4B21-BF94-EE5A008342A8}">
      <dgm:prSet/>
      <dgm:spPr/>
      <dgm:t>
        <a:bodyPr/>
        <a:lstStyle/>
        <a:p>
          <a:endParaRPr lang="it-IT"/>
        </a:p>
      </dgm:t>
    </dgm:pt>
    <dgm:pt modelId="{CFC9C1C6-DD68-4956-A1BD-804666C54A2C}">
      <dgm:prSet phldrT="[Testo]" custT="1"/>
      <dgm:spPr/>
      <dgm:t>
        <a:bodyPr/>
        <a:lstStyle/>
        <a:p>
          <a:r>
            <a:rPr lang="it-IT" sz="1100" dirty="0" err="1" smtClean="0"/>
            <a:t>Eppela</a:t>
          </a:r>
          <a:endParaRPr lang="it-IT" sz="1100" dirty="0"/>
        </a:p>
      </dgm:t>
    </dgm:pt>
    <dgm:pt modelId="{E829E7F7-E023-42F3-BB9A-59C475E31EBA}" type="parTrans" cxnId="{E82054AE-0002-4B94-A143-380B49BAEE70}">
      <dgm:prSet/>
      <dgm:spPr/>
      <dgm:t>
        <a:bodyPr/>
        <a:lstStyle/>
        <a:p>
          <a:endParaRPr lang="it-IT"/>
        </a:p>
      </dgm:t>
    </dgm:pt>
    <dgm:pt modelId="{637140DB-499B-48B6-BF47-3068ADEA9B4B}" type="sibTrans" cxnId="{E82054AE-0002-4B94-A143-380B49BAEE70}">
      <dgm:prSet/>
      <dgm:spPr/>
      <dgm:t>
        <a:bodyPr/>
        <a:lstStyle/>
        <a:p>
          <a:endParaRPr lang="it-IT"/>
        </a:p>
      </dgm:t>
    </dgm:pt>
    <dgm:pt modelId="{5F6FCDFE-0682-46A7-AE1A-04DCF29AB190}">
      <dgm:prSet phldrT="[Testo]" custT="1"/>
      <dgm:spPr/>
      <dgm:t>
        <a:bodyPr/>
        <a:lstStyle/>
        <a:p>
          <a:r>
            <a:rPr lang="it-IT" sz="1100" dirty="0" err="1" smtClean="0"/>
            <a:t>Starteed</a:t>
          </a:r>
          <a:endParaRPr lang="it-IT" sz="1100" dirty="0"/>
        </a:p>
      </dgm:t>
    </dgm:pt>
    <dgm:pt modelId="{7D51BF50-3660-4EEF-B41A-1CA0B423B4FF}" type="parTrans" cxnId="{55CB0E4B-B493-4B21-A591-6DE63C027138}">
      <dgm:prSet/>
      <dgm:spPr/>
      <dgm:t>
        <a:bodyPr/>
        <a:lstStyle/>
        <a:p>
          <a:endParaRPr lang="it-IT"/>
        </a:p>
      </dgm:t>
    </dgm:pt>
    <dgm:pt modelId="{9C64FB29-4C76-41E5-908F-426E7E6AA293}" type="sibTrans" cxnId="{55CB0E4B-B493-4B21-A591-6DE63C027138}">
      <dgm:prSet/>
      <dgm:spPr/>
      <dgm:t>
        <a:bodyPr/>
        <a:lstStyle/>
        <a:p>
          <a:endParaRPr lang="it-IT"/>
        </a:p>
      </dgm:t>
    </dgm:pt>
    <dgm:pt modelId="{C8C11C8C-F67B-4DDC-B58D-8FF6E7CEEFAD}">
      <dgm:prSet phldrT="[Testo]" custT="1"/>
      <dgm:spPr/>
      <dgm:t>
        <a:bodyPr/>
        <a:lstStyle/>
        <a:p>
          <a:r>
            <a:rPr lang="it-IT" sz="1100" dirty="0" smtClean="0"/>
            <a:t>Produzioni dal basso</a:t>
          </a:r>
          <a:endParaRPr lang="it-IT" sz="1100" dirty="0"/>
        </a:p>
      </dgm:t>
    </dgm:pt>
    <dgm:pt modelId="{01BE7A3C-24BB-4C41-B57E-44F0CF14CACE}" type="parTrans" cxnId="{70ACC0FE-2443-4D9B-92F1-A8EEA23BDAEE}">
      <dgm:prSet/>
      <dgm:spPr/>
      <dgm:t>
        <a:bodyPr/>
        <a:lstStyle/>
        <a:p>
          <a:endParaRPr lang="it-IT"/>
        </a:p>
      </dgm:t>
    </dgm:pt>
    <dgm:pt modelId="{D763EAA3-8892-48FF-8A1E-8CEB58798253}" type="sibTrans" cxnId="{70ACC0FE-2443-4D9B-92F1-A8EEA23BDAEE}">
      <dgm:prSet/>
      <dgm:spPr/>
      <dgm:t>
        <a:bodyPr/>
        <a:lstStyle/>
        <a:p>
          <a:endParaRPr lang="it-IT"/>
        </a:p>
      </dgm:t>
    </dgm:pt>
    <dgm:pt modelId="{432B65E3-6D34-4BE7-A73E-ACDD1FE339F4}">
      <dgm:prSet phldrT="[Testo]" custT="1"/>
      <dgm:spPr/>
      <dgm:t>
        <a:bodyPr/>
        <a:lstStyle/>
        <a:p>
          <a:r>
            <a:rPr lang="it-IT" sz="1100" dirty="0" err="1" smtClean="0"/>
            <a:t>Boomstarter</a:t>
          </a:r>
          <a:endParaRPr lang="it-IT" sz="1100" dirty="0"/>
        </a:p>
      </dgm:t>
    </dgm:pt>
    <dgm:pt modelId="{79FEA087-7E8E-4280-8A69-785384A26F51}" type="parTrans" cxnId="{6059807D-0422-493E-BE7A-A42FF1DBD8BF}">
      <dgm:prSet/>
      <dgm:spPr/>
      <dgm:t>
        <a:bodyPr/>
        <a:lstStyle/>
        <a:p>
          <a:endParaRPr lang="it-IT"/>
        </a:p>
      </dgm:t>
    </dgm:pt>
    <dgm:pt modelId="{DD22174A-100F-46F0-AADE-D5B163CD9299}" type="sibTrans" cxnId="{6059807D-0422-493E-BE7A-A42FF1DBD8BF}">
      <dgm:prSet/>
      <dgm:spPr/>
      <dgm:t>
        <a:bodyPr/>
        <a:lstStyle/>
        <a:p>
          <a:endParaRPr lang="it-IT"/>
        </a:p>
      </dgm:t>
    </dgm:pt>
    <dgm:pt modelId="{569F2D1E-0235-4D06-971D-292E0AC32DD8}">
      <dgm:prSet phldrT="[Testo]" custT="1"/>
      <dgm:spPr/>
      <dgm:t>
        <a:bodyPr/>
        <a:lstStyle/>
        <a:p>
          <a:r>
            <a:rPr lang="it-IT" sz="1100" dirty="0" err="1" smtClean="0"/>
            <a:t>Crowdfunding</a:t>
          </a:r>
          <a:r>
            <a:rPr lang="it-IT" sz="1100" dirty="0" smtClean="0"/>
            <a:t>-Italia</a:t>
          </a:r>
          <a:endParaRPr lang="it-IT" sz="1100" dirty="0"/>
        </a:p>
      </dgm:t>
    </dgm:pt>
    <dgm:pt modelId="{3FCF4142-4D04-45F6-934E-36B0E4FA27F9}" type="parTrans" cxnId="{4FFDDFB9-6266-43FF-9767-80607721BFBD}">
      <dgm:prSet/>
      <dgm:spPr/>
      <dgm:t>
        <a:bodyPr/>
        <a:lstStyle/>
        <a:p>
          <a:endParaRPr lang="it-IT"/>
        </a:p>
      </dgm:t>
    </dgm:pt>
    <dgm:pt modelId="{E7986FD3-262C-43FB-B543-813B9F7A823E}" type="sibTrans" cxnId="{4FFDDFB9-6266-43FF-9767-80607721BFBD}">
      <dgm:prSet/>
      <dgm:spPr/>
      <dgm:t>
        <a:bodyPr/>
        <a:lstStyle/>
        <a:p>
          <a:endParaRPr lang="it-IT"/>
        </a:p>
      </dgm:t>
    </dgm:pt>
    <dgm:pt modelId="{BBF9F373-72B3-48DB-9DC6-B3D9F434858E}">
      <dgm:prSet phldrT="[Testo]" custT="1"/>
      <dgm:spPr/>
      <dgm:t>
        <a:bodyPr/>
        <a:lstStyle/>
        <a:p>
          <a:r>
            <a:rPr lang="it-IT" sz="1100" dirty="0" smtClean="0"/>
            <a:t>De </a:t>
          </a:r>
          <a:r>
            <a:rPr lang="it-IT" sz="1100" dirty="0" err="1" smtClean="0"/>
            <a:t>Revolutione</a:t>
          </a:r>
          <a:endParaRPr lang="it-IT" sz="1100" dirty="0"/>
        </a:p>
      </dgm:t>
    </dgm:pt>
    <dgm:pt modelId="{17483B7E-BDCA-4998-A700-A74BABEEBEB0}" type="parTrans" cxnId="{FFE5AE79-EFFB-4730-ADB5-9F458F4DCA0A}">
      <dgm:prSet/>
      <dgm:spPr/>
      <dgm:t>
        <a:bodyPr/>
        <a:lstStyle/>
        <a:p>
          <a:endParaRPr lang="it-IT"/>
        </a:p>
      </dgm:t>
    </dgm:pt>
    <dgm:pt modelId="{F2363C0F-7859-48AE-BA13-319987ACB81D}" type="sibTrans" cxnId="{FFE5AE79-EFFB-4730-ADB5-9F458F4DCA0A}">
      <dgm:prSet/>
      <dgm:spPr/>
      <dgm:t>
        <a:bodyPr/>
        <a:lstStyle/>
        <a:p>
          <a:endParaRPr lang="it-IT"/>
        </a:p>
      </dgm:t>
    </dgm:pt>
    <dgm:pt modelId="{518328AB-E87E-4654-817F-F4352461523C}">
      <dgm:prSet phldrT="[Testo]" custT="1"/>
      <dgm:spPr/>
      <dgm:t>
        <a:bodyPr/>
        <a:lstStyle/>
        <a:p>
          <a:r>
            <a:rPr lang="it-IT" sz="1100" dirty="0" err="1" smtClean="0"/>
            <a:t>Cineama</a:t>
          </a:r>
          <a:endParaRPr lang="it-IT" sz="1100" dirty="0"/>
        </a:p>
      </dgm:t>
    </dgm:pt>
    <dgm:pt modelId="{BE4AA198-90D4-4AAE-8246-C54520737672}" type="parTrans" cxnId="{D60A4137-D16C-4CD0-BE16-EB315B862FA6}">
      <dgm:prSet/>
      <dgm:spPr/>
      <dgm:t>
        <a:bodyPr/>
        <a:lstStyle/>
        <a:p>
          <a:endParaRPr lang="it-IT"/>
        </a:p>
      </dgm:t>
    </dgm:pt>
    <dgm:pt modelId="{6DA433C7-072B-42E2-8318-C9F6073D12A7}" type="sibTrans" cxnId="{D60A4137-D16C-4CD0-BE16-EB315B862FA6}">
      <dgm:prSet/>
      <dgm:spPr/>
      <dgm:t>
        <a:bodyPr/>
        <a:lstStyle/>
        <a:p>
          <a:endParaRPr lang="it-IT"/>
        </a:p>
      </dgm:t>
    </dgm:pt>
    <dgm:pt modelId="{660C6F92-A28B-4E46-86E2-A4DB6D21CCEE}">
      <dgm:prSet phldrT="[Testo]" custT="1"/>
      <dgm:spPr/>
      <dgm:t>
        <a:bodyPr/>
        <a:lstStyle/>
        <a:p>
          <a:endParaRPr lang="it-IT" sz="1100" dirty="0"/>
        </a:p>
      </dgm:t>
    </dgm:pt>
    <dgm:pt modelId="{49AED8D9-A998-4DD5-A5C0-0048626ACB44}" type="parTrans" cxnId="{9B492329-6429-4D4D-8B39-45A73947EB4E}">
      <dgm:prSet/>
      <dgm:spPr/>
      <dgm:t>
        <a:bodyPr/>
        <a:lstStyle/>
        <a:p>
          <a:endParaRPr lang="it-IT"/>
        </a:p>
      </dgm:t>
    </dgm:pt>
    <dgm:pt modelId="{E3BA7B5E-27B3-4FAC-95FE-04D64ED45422}" type="sibTrans" cxnId="{9B492329-6429-4D4D-8B39-45A73947EB4E}">
      <dgm:prSet/>
      <dgm:spPr/>
      <dgm:t>
        <a:bodyPr/>
        <a:lstStyle/>
        <a:p>
          <a:endParaRPr lang="it-IT"/>
        </a:p>
      </dgm:t>
    </dgm:pt>
    <dgm:pt modelId="{4CC07702-5E49-46A0-86D2-70E8181F6704}">
      <dgm:prSet phldrT="[Testo]" custT="1"/>
      <dgm:spPr/>
      <dgm:t>
        <a:bodyPr tIns="0" bIns="0" anchor="t" anchorCtr="0"/>
        <a:lstStyle/>
        <a:p>
          <a:endParaRPr lang="it-IT" sz="1100" dirty="0"/>
        </a:p>
      </dgm:t>
    </dgm:pt>
    <dgm:pt modelId="{BDF41756-F4F6-4B85-8732-26E6872A5A97}" type="parTrans" cxnId="{D24A8545-A8FD-4CE8-83F4-220C2CAE9208}">
      <dgm:prSet/>
      <dgm:spPr/>
      <dgm:t>
        <a:bodyPr/>
        <a:lstStyle/>
        <a:p>
          <a:endParaRPr lang="it-IT"/>
        </a:p>
      </dgm:t>
    </dgm:pt>
    <dgm:pt modelId="{9CA64455-4408-4561-A38C-F9893DF24379}" type="sibTrans" cxnId="{D24A8545-A8FD-4CE8-83F4-220C2CAE9208}">
      <dgm:prSet/>
      <dgm:spPr/>
      <dgm:t>
        <a:bodyPr/>
        <a:lstStyle/>
        <a:p>
          <a:endParaRPr lang="it-IT"/>
        </a:p>
      </dgm:t>
    </dgm:pt>
    <dgm:pt modelId="{1BE7A4FF-1837-4A98-9F7F-A076EF2793E8}">
      <dgm:prSet phldrT="[Testo]" custT="1"/>
      <dgm:spPr/>
      <dgm:t>
        <a:bodyPr tIns="0" bIns="0" anchor="t" anchorCtr="0"/>
        <a:lstStyle/>
        <a:p>
          <a:r>
            <a:rPr lang="it-IT" sz="1100" dirty="0" err="1" smtClean="0"/>
            <a:t>Shinynote</a:t>
          </a:r>
          <a:endParaRPr lang="it-IT" sz="1100" dirty="0"/>
        </a:p>
      </dgm:t>
    </dgm:pt>
    <dgm:pt modelId="{CBC45C89-BFB6-48F3-AF80-47B7E396A987}" type="parTrans" cxnId="{3168335D-0DB4-4FAF-B954-AE942AECBFC3}">
      <dgm:prSet/>
      <dgm:spPr/>
      <dgm:t>
        <a:bodyPr/>
        <a:lstStyle/>
        <a:p>
          <a:endParaRPr lang="it-IT"/>
        </a:p>
      </dgm:t>
    </dgm:pt>
    <dgm:pt modelId="{EDE1473E-C284-4B30-B49A-390F4C922971}" type="sibTrans" cxnId="{3168335D-0DB4-4FAF-B954-AE942AECBFC3}">
      <dgm:prSet/>
      <dgm:spPr/>
      <dgm:t>
        <a:bodyPr/>
        <a:lstStyle/>
        <a:p>
          <a:endParaRPr lang="it-IT"/>
        </a:p>
      </dgm:t>
    </dgm:pt>
    <dgm:pt modelId="{78C9B17B-7D30-48F8-B057-C8D1520E3E95}">
      <dgm:prSet phldrT="[Testo]" custT="1"/>
      <dgm:spPr/>
      <dgm:t>
        <a:bodyPr tIns="0" bIns="0" anchor="t" anchorCtr="0"/>
        <a:lstStyle/>
        <a:p>
          <a:r>
            <a:rPr lang="it-IT" sz="1100" dirty="0" err="1" smtClean="0"/>
            <a:t>Iodono</a:t>
          </a:r>
          <a:endParaRPr lang="it-IT" sz="1100" dirty="0"/>
        </a:p>
      </dgm:t>
    </dgm:pt>
    <dgm:pt modelId="{36EC1D61-450D-4395-8CCC-0D4C36C3CD39}" type="parTrans" cxnId="{C9AE4035-D47F-4B17-B3E3-A07E6683FF71}">
      <dgm:prSet/>
      <dgm:spPr/>
      <dgm:t>
        <a:bodyPr/>
        <a:lstStyle/>
        <a:p>
          <a:endParaRPr lang="it-IT"/>
        </a:p>
      </dgm:t>
    </dgm:pt>
    <dgm:pt modelId="{0763BD5D-D447-41C4-BF60-6F4108B3C987}" type="sibTrans" cxnId="{C9AE4035-D47F-4B17-B3E3-A07E6683FF71}">
      <dgm:prSet/>
      <dgm:spPr/>
      <dgm:t>
        <a:bodyPr/>
        <a:lstStyle/>
        <a:p>
          <a:endParaRPr lang="it-IT"/>
        </a:p>
      </dgm:t>
    </dgm:pt>
    <dgm:pt modelId="{E6BE5A2D-A492-4216-95B9-E9558B7FB8BF}">
      <dgm:prSet phldrT="[Testo]" custT="1"/>
      <dgm:spPr/>
      <dgm:t>
        <a:bodyPr tIns="0" bIns="0" anchor="t" anchorCtr="0"/>
        <a:lstStyle/>
        <a:p>
          <a:r>
            <a:rPr lang="it-IT" sz="1100" dirty="0" err="1" smtClean="0"/>
            <a:t>Buonacausa</a:t>
          </a:r>
          <a:endParaRPr lang="it-IT" sz="1100" dirty="0"/>
        </a:p>
      </dgm:t>
    </dgm:pt>
    <dgm:pt modelId="{812315FA-6A06-4C14-8650-C9DBA64A4B88}" type="parTrans" cxnId="{E358E35D-D8DC-479E-973D-4C1AB99E821C}">
      <dgm:prSet/>
      <dgm:spPr/>
      <dgm:t>
        <a:bodyPr/>
        <a:lstStyle/>
        <a:p>
          <a:endParaRPr lang="it-IT"/>
        </a:p>
      </dgm:t>
    </dgm:pt>
    <dgm:pt modelId="{95C13BF9-5FB2-4CA9-B029-C52A239CC701}" type="sibTrans" cxnId="{E358E35D-D8DC-479E-973D-4C1AB99E821C}">
      <dgm:prSet/>
      <dgm:spPr/>
      <dgm:t>
        <a:bodyPr/>
        <a:lstStyle/>
        <a:p>
          <a:endParaRPr lang="it-IT"/>
        </a:p>
      </dgm:t>
    </dgm:pt>
    <dgm:pt modelId="{C6ECACE2-3D99-413B-8F68-806ADE6FA4A6}">
      <dgm:prSet phldrT="[Testo]" custT="1"/>
      <dgm:spPr/>
      <dgm:t>
        <a:bodyPr tIns="0" bIns="0" anchor="t" anchorCtr="0"/>
        <a:lstStyle/>
        <a:p>
          <a:r>
            <a:rPr lang="it-IT" sz="1100" dirty="0" smtClean="0"/>
            <a:t>Rete del dono</a:t>
          </a:r>
          <a:endParaRPr lang="it-IT" sz="1100" dirty="0"/>
        </a:p>
      </dgm:t>
    </dgm:pt>
    <dgm:pt modelId="{2FB43249-F044-43F3-A4FA-CC1C11B9EB3E}" type="parTrans" cxnId="{C17C2EBE-2A49-4A24-B38D-3E43B6F929D2}">
      <dgm:prSet/>
      <dgm:spPr/>
      <dgm:t>
        <a:bodyPr/>
        <a:lstStyle/>
        <a:p>
          <a:endParaRPr lang="it-IT"/>
        </a:p>
      </dgm:t>
    </dgm:pt>
    <dgm:pt modelId="{64207900-00FF-4551-8CC7-98E4948F6AE4}" type="sibTrans" cxnId="{C17C2EBE-2A49-4A24-B38D-3E43B6F929D2}">
      <dgm:prSet/>
      <dgm:spPr/>
      <dgm:t>
        <a:bodyPr/>
        <a:lstStyle/>
        <a:p>
          <a:endParaRPr lang="it-IT"/>
        </a:p>
      </dgm:t>
    </dgm:pt>
    <dgm:pt modelId="{1347734A-8DF5-4BCE-BE89-A23B81F31620}">
      <dgm:prSet phldrT="[Testo]" custT="1"/>
      <dgm:spPr/>
      <dgm:t>
        <a:bodyPr tIns="0" bIns="0" anchor="t" anchorCtr="0"/>
        <a:lstStyle/>
        <a:p>
          <a:r>
            <a:rPr lang="it-IT" sz="1100" dirty="0" smtClean="0"/>
            <a:t>Fund for culture</a:t>
          </a:r>
          <a:endParaRPr lang="it-IT" sz="1100" dirty="0"/>
        </a:p>
      </dgm:t>
    </dgm:pt>
    <dgm:pt modelId="{9EDC1F23-F325-41A2-B579-DF92F3F0135E}" type="parTrans" cxnId="{853E3328-3419-499E-962C-BEA030DD1658}">
      <dgm:prSet/>
      <dgm:spPr/>
      <dgm:t>
        <a:bodyPr/>
        <a:lstStyle/>
        <a:p>
          <a:endParaRPr lang="it-IT"/>
        </a:p>
      </dgm:t>
    </dgm:pt>
    <dgm:pt modelId="{A605A389-AE57-4185-B65C-C935E904FA7F}" type="sibTrans" cxnId="{853E3328-3419-499E-962C-BEA030DD1658}">
      <dgm:prSet/>
      <dgm:spPr/>
      <dgm:t>
        <a:bodyPr/>
        <a:lstStyle/>
        <a:p>
          <a:endParaRPr lang="it-IT"/>
        </a:p>
      </dgm:t>
    </dgm:pt>
    <dgm:pt modelId="{A69F9E08-0FBE-4CA3-B787-C7E99DE21B5B}">
      <dgm:prSet phldrT="[Testo]" custT="1"/>
      <dgm:spPr/>
      <dgm:t>
        <a:bodyPr tIns="0" bIns="0" anchor="t" anchorCtr="0"/>
        <a:lstStyle/>
        <a:p>
          <a:r>
            <a:rPr lang="it-IT" sz="1100" dirty="0" err="1" smtClean="0"/>
            <a:t>Youcapital</a:t>
          </a:r>
          <a:endParaRPr lang="it-IT" sz="1100" dirty="0"/>
        </a:p>
      </dgm:t>
    </dgm:pt>
    <dgm:pt modelId="{2D3585E6-CC44-4788-8696-012D88673484}" type="parTrans" cxnId="{D624C980-77DA-47A0-A2D5-3ECE7548B51A}">
      <dgm:prSet/>
      <dgm:spPr/>
      <dgm:t>
        <a:bodyPr/>
        <a:lstStyle/>
        <a:p>
          <a:endParaRPr lang="it-IT"/>
        </a:p>
      </dgm:t>
    </dgm:pt>
    <dgm:pt modelId="{1455D99C-5ED6-4328-8A6E-C65220C36ECA}" type="sibTrans" cxnId="{D624C980-77DA-47A0-A2D5-3ECE7548B51A}">
      <dgm:prSet/>
      <dgm:spPr/>
      <dgm:t>
        <a:bodyPr/>
        <a:lstStyle/>
        <a:p>
          <a:endParaRPr lang="it-IT"/>
        </a:p>
      </dgm:t>
    </dgm:pt>
    <dgm:pt modelId="{2383CC4B-47EE-4847-B400-3231153A2D2F}">
      <dgm:prSet phldrT="[Testo]" custT="1"/>
      <dgm:spPr/>
      <dgm:t>
        <a:bodyPr tIns="0" bIns="0" anchor="t" anchorCtr="0"/>
        <a:lstStyle/>
        <a:p>
          <a:r>
            <a:rPr lang="it-IT" sz="1100" dirty="0" err="1" smtClean="0"/>
            <a:t>Pubblicobene</a:t>
          </a:r>
          <a:endParaRPr lang="it-IT" sz="1100" dirty="0"/>
        </a:p>
      </dgm:t>
    </dgm:pt>
    <dgm:pt modelId="{08181D34-82AE-45D7-A3F6-ECEE7265D3D7}" type="parTrans" cxnId="{7F86B3D2-0445-4394-9D8D-04A983C4FDD3}">
      <dgm:prSet/>
      <dgm:spPr/>
      <dgm:t>
        <a:bodyPr/>
        <a:lstStyle/>
        <a:p>
          <a:endParaRPr lang="it-IT"/>
        </a:p>
      </dgm:t>
    </dgm:pt>
    <dgm:pt modelId="{6DF241DF-EF35-455D-BB02-C31CD02BBD89}" type="sibTrans" cxnId="{7F86B3D2-0445-4394-9D8D-04A983C4FDD3}">
      <dgm:prSet/>
      <dgm:spPr/>
      <dgm:t>
        <a:bodyPr/>
        <a:lstStyle/>
        <a:p>
          <a:endParaRPr lang="it-IT"/>
        </a:p>
      </dgm:t>
    </dgm:pt>
    <dgm:pt modelId="{56655E18-0A2A-4225-9EF9-01068567DCB6}">
      <dgm:prSet phldrT="[Testo]" custT="1"/>
      <dgm:spPr/>
      <dgm:t>
        <a:bodyPr/>
        <a:lstStyle/>
        <a:p>
          <a:r>
            <a:rPr lang="it-IT" sz="1100" dirty="0" smtClean="0"/>
            <a:t>Prestiamoci</a:t>
          </a:r>
          <a:endParaRPr lang="it-IT" sz="1100" dirty="0"/>
        </a:p>
      </dgm:t>
    </dgm:pt>
    <dgm:pt modelId="{0DBECC8C-3EE8-49FC-99FF-425323D951E6}" type="parTrans" cxnId="{391F325D-C9F6-41A3-8399-299E1BE8CDD3}">
      <dgm:prSet/>
      <dgm:spPr/>
      <dgm:t>
        <a:bodyPr/>
        <a:lstStyle/>
        <a:p>
          <a:endParaRPr lang="it-IT"/>
        </a:p>
      </dgm:t>
    </dgm:pt>
    <dgm:pt modelId="{5C159FBF-5A33-4B4C-B342-677040736860}" type="sibTrans" cxnId="{391F325D-C9F6-41A3-8399-299E1BE8CDD3}">
      <dgm:prSet/>
      <dgm:spPr/>
      <dgm:t>
        <a:bodyPr/>
        <a:lstStyle/>
        <a:p>
          <a:endParaRPr lang="it-IT"/>
        </a:p>
      </dgm:t>
    </dgm:pt>
    <dgm:pt modelId="{7768F7BB-0464-4FA4-BAA4-0C0BF73660FF}" type="pres">
      <dgm:prSet presAssocID="{1A0BD264-02C8-435E-84D2-C212A01D41D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479569A-08B3-4F78-8A1C-E3423CB4559D}" type="pres">
      <dgm:prSet presAssocID="{1A0BD264-02C8-435E-84D2-C212A01D41DA}" presName="children" presStyleCnt="0"/>
      <dgm:spPr/>
    </dgm:pt>
    <dgm:pt modelId="{87D9BEE4-85C5-4128-A51E-57143F8B22C7}" type="pres">
      <dgm:prSet presAssocID="{1A0BD264-02C8-435E-84D2-C212A01D41DA}" presName="child1group" presStyleCnt="0"/>
      <dgm:spPr/>
    </dgm:pt>
    <dgm:pt modelId="{295AB246-8EF5-4A0F-ACBF-A63661F37806}" type="pres">
      <dgm:prSet presAssocID="{1A0BD264-02C8-435E-84D2-C212A01D41DA}" presName="child1" presStyleLbl="bgAcc1" presStyleIdx="0" presStyleCnt="4"/>
      <dgm:spPr/>
      <dgm:t>
        <a:bodyPr/>
        <a:lstStyle/>
        <a:p>
          <a:endParaRPr lang="it-IT"/>
        </a:p>
      </dgm:t>
    </dgm:pt>
    <dgm:pt modelId="{5D3920DB-0830-47A8-B888-01AAFE3DA3AC}" type="pres">
      <dgm:prSet presAssocID="{1A0BD264-02C8-435E-84D2-C212A01D41D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8EDA461-F517-46AB-BAD7-0263E962B19E}" type="pres">
      <dgm:prSet presAssocID="{1A0BD264-02C8-435E-84D2-C212A01D41DA}" presName="child2group" presStyleCnt="0"/>
      <dgm:spPr/>
    </dgm:pt>
    <dgm:pt modelId="{7BD8E6E8-AA26-4418-8DB4-3C62F29EE202}" type="pres">
      <dgm:prSet presAssocID="{1A0BD264-02C8-435E-84D2-C212A01D41DA}" presName="child2" presStyleLbl="bgAcc1" presStyleIdx="1" presStyleCnt="4"/>
      <dgm:spPr/>
      <dgm:t>
        <a:bodyPr/>
        <a:lstStyle/>
        <a:p>
          <a:endParaRPr lang="it-IT"/>
        </a:p>
      </dgm:t>
    </dgm:pt>
    <dgm:pt modelId="{7E86F756-7366-490C-B00F-9E25D2F91983}" type="pres">
      <dgm:prSet presAssocID="{1A0BD264-02C8-435E-84D2-C212A01D41D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8718DD0-C76F-4F13-9E58-009995AE9BA3}" type="pres">
      <dgm:prSet presAssocID="{1A0BD264-02C8-435E-84D2-C212A01D41DA}" presName="child3group" presStyleCnt="0"/>
      <dgm:spPr/>
    </dgm:pt>
    <dgm:pt modelId="{32DB14F5-769B-4101-8FF3-B5DE08F02086}" type="pres">
      <dgm:prSet presAssocID="{1A0BD264-02C8-435E-84D2-C212A01D41DA}" presName="child3" presStyleLbl="bgAcc1" presStyleIdx="2" presStyleCnt="4" custLinFactNeighborX="16731" custLinFactNeighborY="-1707"/>
      <dgm:spPr/>
      <dgm:t>
        <a:bodyPr/>
        <a:lstStyle/>
        <a:p>
          <a:endParaRPr lang="it-IT"/>
        </a:p>
      </dgm:t>
    </dgm:pt>
    <dgm:pt modelId="{DC4E1EF7-4EB8-45C5-9AB0-2B706919E9AA}" type="pres">
      <dgm:prSet presAssocID="{1A0BD264-02C8-435E-84D2-C212A01D41D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5C61D85-656C-45FE-B9AC-8187D8DD970C}" type="pres">
      <dgm:prSet presAssocID="{1A0BD264-02C8-435E-84D2-C212A01D41DA}" presName="child4group" presStyleCnt="0"/>
      <dgm:spPr/>
    </dgm:pt>
    <dgm:pt modelId="{6A0FCB4F-967F-48B9-9141-5B96F26C4A18}" type="pres">
      <dgm:prSet presAssocID="{1A0BD264-02C8-435E-84D2-C212A01D41DA}" presName="child4" presStyleLbl="bgAcc1" presStyleIdx="3" presStyleCnt="4"/>
      <dgm:spPr/>
      <dgm:t>
        <a:bodyPr/>
        <a:lstStyle/>
        <a:p>
          <a:endParaRPr lang="it-IT"/>
        </a:p>
      </dgm:t>
    </dgm:pt>
    <dgm:pt modelId="{0FA0458B-3E1D-442C-BEFD-30DA91557613}" type="pres">
      <dgm:prSet presAssocID="{1A0BD264-02C8-435E-84D2-C212A01D41D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25EB138-C010-4058-A7B8-B7E16F5B999D}" type="pres">
      <dgm:prSet presAssocID="{1A0BD264-02C8-435E-84D2-C212A01D41DA}" presName="childPlaceholder" presStyleCnt="0"/>
      <dgm:spPr/>
    </dgm:pt>
    <dgm:pt modelId="{C5BF86D3-45EA-476D-9070-D02582C80349}" type="pres">
      <dgm:prSet presAssocID="{1A0BD264-02C8-435E-84D2-C212A01D41DA}" presName="circle" presStyleCnt="0"/>
      <dgm:spPr/>
    </dgm:pt>
    <dgm:pt modelId="{148D711B-F5AD-4B3A-9086-76373D0BCE9E}" type="pres">
      <dgm:prSet presAssocID="{1A0BD264-02C8-435E-84D2-C212A01D41DA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F1F94BC-CA45-4844-AFEB-AE69EB313DCB}" type="pres">
      <dgm:prSet presAssocID="{1A0BD264-02C8-435E-84D2-C212A01D41DA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0A270D2-36D3-4E5F-B347-D255938B3E1B}" type="pres">
      <dgm:prSet presAssocID="{1A0BD264-02C8-435E-84D2-C212A01D41DA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0963F15-5FD1-4BCB-BF12-22B4F6ECC3ED}" type="pres">
      <dgm:prSet presAssocID="{1A0BD264-02C8-435E-84D2-C212A01D41DA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2C9AE04-C443-4931-AD1C-35E0B2A482AB}" type="pres">
      <dgm:prSet presAssocID="{1A0BD264-02C8-435E-84D2-C212A01D41DA}" presName="quadrantPlaceholder" presStyleCnt="0"/>
      <dgm:spPr/>
    </dgm:pt>
    <dgm:pt modelId="{B27FC7B0-A0AF-478D-B599-0D774B56F3A9}" type="pres">
      <dgm:prSet presAssocID="{1A0BD264-02C8-435E-84D2-C212A01D41DA}" presName="center1" presStyleLbl="fgShp" presStyleIdx="0" presStyleCnt="2"/>
      <dgm:spPr/>
    </dgm:pt>
    <dgm:pt modelId="{D636E42D-12BD-44FA-9083-F39F1E15CDA6}" type="pres">
      <dgm:prSet presAssocID="{1A0BD264-02C8-435E-84D2-C212A01D41DA}" presName="center2" presStyleLbl="fgShp" presStyleIdx="1" presStyleCnt="2"/>
      <dgm:spPr/>
    </dgm:pt>
  </dgm:ptLst>
  <dgm:cxnLst>
    <dgm:cxn modelId="{391F325D-C9F6-41A3-8399-299E1BE8CDD3}" srcId="{B34CC0F0-6F67-4845-9184-64D42861141D}" destId="{56655E18-0A2A-4225-9EF9-01068567DCB6}" srcOrd="1" destOrd="0" parTransId="{0DBECC8C-3EE8-49FC-99FF-425323D951E6}" sibTransId="{5C159FBF-5A33-4B4C-B342-677040736860}"/>
    <dgm:cxn modelId="{BC068C58-2033-497C-88DA-951A15081099}" type="presOf" srcId="{CFC9C1C6-DD68-4956-A1BD-804666C54A2C}" destId="{5D3920DB-0830-47A8-B888-01AAFE3DA3AC}" srcOrd="1" destOrd="1" presId="urn:microsoft.com/office/officeart/2005/8/layout/cycle4"/>
    <dgm:cxn modelId="{18780270-C4E0-4FD6-B8A9-31C3CB669530}" type="presOf" srcId="{5F6FCDFE-0682-46A7-AE1A-04DCF29AB190}" destId="{295AB246-8EF5-4A0F-ACBF-A63661F37806}" srcOrd="0" destOrd="2" presId="urn:microsoft.com/office/officeart/2005/8/layout/cycle4"/>
    <dgm:cxn modelId="{676C0947-C5D5-4CBF-A4A0-CB706CD5B21B}" srcId="{1A0BD264-02C8-435E-84D2-C212A01D41DA}" destId="{428B2477-3143-4502-BF29-190C8367B724}" srcOrd="0" destOrd="0" parTransId="{7AD0FED7-50B1-4329-8D92-9040AA64BEE6}" sibTransId="{7995189E-329D-4F1A-9906-7CA9CA1E5C90}"/>
    <dgm:cxn modelId="{616B1C7C-053F-472F-AEF5-ADD1DF9B4159}" type="presOf" srcId="{8AC91133-CBDF-4E41-8014-C2DA3A192BE7}" destId="{6A0FCB4F-967F-48B9-9141-5B96F26C4A18}" srcOrd="0" destOrd="0" presId="urn:microsoft.com/office/officeart/2005/8/layout/cycle4"/>
    <dgm:cxn modelId="{DA7C1208-C6DB-4125-B46E-7AA4FDB90DB1}" type="presOf" srcId="{BBF9F373-72B3-48DB-9DC6-B3D9F434858E}" destId="{295AB246-8EF5-4A0F-ACBF-A63661F37806}" srcOrd="0" destOrd="6" presId="urn:microsoft.com/office/officeart/2005/8/layout/cycle4"/>
    <dgm:cxn modelId="{62FD73B1-4442-426C-8E7F-A4C2BC5CB041}" type="presOf" srcId="{C6ECACE2-3D99-413B-8F68-806ADE6FA4A6}" destId="{DC4E1EF7-4EB8-45C5-9AB0-2B706919E9AA}" srcOrd="1" destOrd="3" presId="urn:microsoft.com/office/officeart/2005/8/layout/cycle4"/>
    <dgm:cxn modelId="{32A7087F-3D88-4B4C-8D50-44D94F323801}" srcId="{1A0BD264-02C8-435E-84D2-C212A01D41DA}" destId="{FF7D9C61-0FF5-4389-9125-D427AF97E61A}" srcOrd="1" destOrd="0" parTransId="{FD4F128F-9ED3-4D4C-8907-E68AC7A71960}" sibTransId="{01873CCC-1E3D-44CF-8B00-142DC6EE6877}"/>
    <dgm:cxn modelId="{A05973C8-CEC0-48B5-BC0D-2EB70C4B09BE}" type="presOf" srcId="{E6BE5A2D-A492-4216-95B9-E9558B7FB8BF}" destId="{DC4E1EF7-4EB8-45C5-9AB0-2B706919E9AA}" srcOrd="1" destOrd="2" presId="urn:microsoft.com/office/officeart/2005/8/layout/cycle4"/>
    <dgm:cxn modelId="{3462351C-4445-47E2-9CE0-FB10FABD96F2}" type="presOf" srcId="{16521939-456E-4DA4-A736-00FA99D0620C}" destId="{5D3920DB-0830-47A8-B888-01AAFE3DA3AC}" srcOrd="1" destOrd="0" presId="urn:microsoft.com/office/officeart/2005/8/layout/cycle4"/>
    <dgm:cxn modelId="{69ABCE65-0B9E-4C7A-BD25-33520AF671AC}" type="presOf" srcId="{1BE7A4FF-1837-4A98-9F7F-A076EF2793E8}" destId="{32DB14F5-769B-4101-8FF3-B5DE08F02086}" srcOrd="0" destOrd="0" presId="urn:microsoft.com/office/officeart/2005/8/layout/cycle4"/>
    <dgm:cxn modelId="{E358E35D-D8DC-479E-973D-4C1AB99E821C}" srcId="{EA9E97B4-0173-42B1-A631-BD00C42D5C39}" destId="{E6BE5A2D-A492-4216-95B9-E9558B7FB8BF}" srcOrd="2" destOrd="0" parTransId="{812315FA-6A06-4C14-8650-C9DBA64A4B88}" sibTransId="{95C13BF9-5FB2-4CA9-B029-C52A239CC701}"/>
    <dgm:cxn modelId="{0B05F27B-00A8-4F29-BB68-6DF3EB8ADEBA}" type="presOf" srcId="{569F2D1E-0235-4D06-971D-292E0AC32DD8}" destId="{295AB246-8EF5-4A0F-ACBF-A63661F37806}" srcOrd="0" destOrd="5" presId="urn:microsoft.com/office/officeart/2005/8/layout/cycle4"/>
    <dgm:cxn modelId="{A4B9D1B8-592E-415C-B024-7EEA62DC7545}" type="presOf" srcId="{56655E18-0A2A-4225-9EF9-01068567DCB6}" destId="{6A0FCB4F-967F-48B9-9141-5B96F26C4A18}" srcOrd="0" destOrd="1" presId="urn:microsoft.com/office/officeart/2005/8/layout/cycle4"/>
    <dgm:cxn modelId="{4144164C-8C63-4764-9C9B-E954BE09C96B}" type="presOf" srcId="{BBF9F373-72B3-48DB-9DC6-B3D9F434858E}" destId="{5D3920DB-0830-47A8-B888-01AAFE3DA3AC}" srcOrd="1" destOrd="6" presId="urn:microsoft.com/office/officeart/2005/8/layout/cycle4"/>
    <dgm:cxn modelId="{D8A20E75-F553-48A9-B19B-B3AE8EB5351F}" type="presOf" srcId="{16521939-456E-4DA4-A736-00FA99D0620C}" destId="{295AB246-8EF5-4A0F-ACBF-A63661F37806}" srcOrd="0" destOrd="0" presId="urn:microsoft.com/office/officeart/2005/8/layout/cycle4"/>
    <dgm:cxn modelId="{6374BBB1-F68E-4150-97BD-19794D112657}" type="presOf" srcId="{8511B34D-D744-4562-BFE6-C1E90ADCFCD8}" destId="{7E86F756-7366-490C-B00F-9E25D2F91983}" srcOrd="1" destOrd="0" presId="urn:microsoft.com/office/officeart/2005/8/layout/cycle4"/>
    <dgm:cxn modelId="{6059807D-0422-493E-BE7A-A42FF1DBD8BF}" srcId="{428B2477-3143-4502-BF29-190C8367B724}" destId="{432B65E3-6D34-4BE7-A73E-ACDD1FE339F4}" srcOrd="4" destOrd="0" parTransId="{79FEA087-7E8E-4280-8A69-785384A26F51}" sibTransId="{DD22174A-100F-46F0-AADE-D5B163CD9299}"/>
    <dgm:cxn modelId="{48697C5B-46FD-47E0-AC0B-139955A0FC2E}" type="presOf" srcId="{A69F9E08-0FBE-4CA3-B787-C7E99DE21B5B}" destId="{32DB14F5-769B-4101-8FF3-B5DE08F02086}" srcOrd="0" destOrd="5" presId="urn:microsoft.com/office/officeart/2005/8/layout/cycle4"/>
    <dgm:cxn modelId="{4DF6111E-3C6B-48A5-8FC5-A25F9D2E1C93}" type="presOf" srcId="{A69F9E08-0FBE-4CA3-B787-C7E99DE21B5B}" destId="{DC4E1EF7-4EB8-45C5-9AB0-2B706919E9AA}" srcOrd="1" destOrd="5" presId="urn:microsoft.com/office/officeart/2005/8/layout/cycle4"/>
    <dgm:cxn modelId="{D24A8545-A8FD-4CE8-83F4-220C2CAE9208}" srcId="{EA9E97B4-0173-42B1-A631-BD00C42D5C39}" destId="{4CC07702-5E49-46A0-86D2-70E8181F6704}" srcOrd="7" destOrd="0" parTransId="{BDF41756-F4F6-4B85-8732-26E6872A5A97}" sibTransId="{9CA64455-4408-4561-A38C-F9893DF24379}"/>
    <dgm:cxn modelId="{853E3328-3419-499E-962C-BEA030DD1658}" srcId="{EA9E97B4-0173-42B1-A631-BD00C42D5C39}" destId="{1347734A-8DF5-4BCE-BE89-A23B81F31620}" srcOrd="4" destOrd="0" parTransId="{9EDC1F23-F325-41A2-B579-DF92F3F0135E}" sibTransId="{A605A389-AE57-4185-B65C-C935E904FA7F}"/>
    <dgm:cxn modelId="{2FD1D552-04B9-4609-B276-6CA40CA2D187}" type="presOf" srcId="{E6BE5A2D-A492-4216-95B9-E9558B7FB8BF}" destId="{32DB14F5-769B-4101-8FF3-B5DE08F02086}" srcOrd="0" destOrd="2" presId="urn:microsoft.com/office/officeart/2005/8/layout/cycle4"/>
    <dgm:cxn modelId="{AA471404-B394-44E6-A814-8F6841C96A2A}" srcId="{FF7D9C61-0FF5-4389-9125-D427AF97E61A}" destId="{8511B34D-D744-4562-BFE6-C1E90ADCFCD8}" srcOrd="0" destOrd="0" parTransId="{95F714DD-A389-4595-A090-EBC720932E96}" sibTransId="{FC7C26E2-8530-4296-8B85-5473AAEFADDB}"/>
    <dgm:cxn modelId="{6334828C-0B39-4849-876B-5102087C88F9}" type="presOf" srcId="{8AC91133-CBDF-4E41-8014-C2DA3A192BE7}" destId="{0FA0458B-3E1D-442C-BEFD-30DA91557613}" srcOrd="1" destOrd="0" presId="urn:microsoft.com/office/officeart/2005/8/layout/cycle4"/>
    <dgm:cxn modelId="{81479660-ED55-47C3-9B34-6BD285AC453A}" type="presOf" srcId="{518328AB-E87E-4654-817F-F4352461523C}" destId="{7E86F756-7366-490C-B00F-9E25D2F91983}" srcOrd="1" destOrd="1" presId="urn:microsoft.com/office/officeart/2005/8/layout/cycle4"/>
    <dgm:cxn modelId="{9B492329-6429-4D4D-8B39-45A73947EB4E}" srcId="{FF7D9C61-0FF5-4389-9125-D427AF97E61A}" destId="{660C6F92-A28B-4E46-86E2-A4DB6D21CCEE}" srcOrd="2" destOrd="0" parTransId="{49AED8D9-A998-4DD5-A5C0-0048626ACB44}" sibTransId="{E3BA7B5E-27B3-4FAC-95FE-04D64ED45422}"/>
    <dgm:cxn modelId="{0FF07CC9-5939-4FCA-80D0-177DA273B86F}" type="presOf" srcId="{C8C11C8C-F67B-4DDC-B58D-8FF6E7CEEFAD}" destId="{295AB246-8EF5-4A0F-ACBF-A63661F37806}" srcOrd="0" destOrd="3" presId="urn:microsoft.com/office/officeart/2005/8/layout/cycle4"/>
    <dgm:cxn modelId="{70ACC0FE-2443-4D9B-92F1-A8EEA23BDAEE}" srcId="{428B2477-3143-4502-BF29-190C8367B724}" destId="{C8C11C8C-F67B-4DDC-B58D-8FF6E7CEEFAD}" srcOrd="3" destOrd="0" parTransId="{01BE7A3C-24BB-4C41-B57E-44F0CF14CACE}" sibTransId="{D763EAA3-8892-48FF-8A1E-8CEB58798253}"/>
    <dgm:cxn modelId="{23FA1D0D-4B5B-4524-9C02-B5F868BBA3B9}" type="presOf" srcId="{FF7D9C61-0FF5-4389-9125-D427AF97E61A}" destId="{7F1F94BC-CA45-4844-AFEB-AE69EB313DCB}" srcOrd="0" destOrd="0" presId="urn:microsoft.com/office/officeart/2005/8/layout/cycle4"/>
    <dgm:cxn modelId="{7F216535-5831-4EC4-BAFA-48A4BFF3013A}" type="presOf" srcId="{C8C11C8C-F67B-4DDC-B58D-8FF6E7CEEFAD}" destId="{5D3920DB-0830-47A8-B888-01AAFE3DA3AC}" srcOrd="1" destOrd="3" presId="urn:microsoft.com/office/officeart/2005/8/layout/cycle4"/>
    <dgm:cxn modelId="{FBFD6E0A-DA16-4BF4-B36E-059A07A6AECA}" type="presOf" srcId="{1BE7A4FF-1837-4A98-9F7F-A076EF2793E8}" destId="{DC4E1EF7-4EB8-45C5-9AB0-2B706919E9AA}" srcOrd="1" destOrd="0" presId="urn:microsoft.com/office/officeart/2005/8/layout/cycle4"/>
    <dgm:cxn modelId="{683D5B8C-9698-4EE7-AA98-30563415AA51}" type="presOf" srcId="{432B65E3-6D34-4BE7-A73E-ACDD1FE339F4}" destId="{295AB246-8EF5-4A0F-ACBF-A63661F37806}" srcOrd="0" destOrd="4" presId="urn:microsoft.com/office/officeart/2005/8/layout/cycle4"/>
    <dgm:cxn modelId="{C17C2EBE-2A49-4A24-B38D-3E43B6F929D2}" srcId="{EA9E97B4-0173-42B1-A631-BD00C42D5C39}" destId="{C6ECACE2-3D99-413B-8F68-806ADE6FA4A6}" srcOrd="3" destOrd="0" parTransId="{2FB43249-F044-43F3-A4FA-CC1C11B9EB3E}" sibTransId="{64207900-00FF-4551-8CC7-98E4948F6AE4}"/>
    <dgm:cxn modelId="{848DBD32-49DE-4520-9410-7A715C86D1E8}" type="presOf" srcId="{56655E18-0A2A-4225-9EF9-01068567DCB6}" destId="{0FA0458B-3E1D-442C-BEFD-30DA91557613}" srcOrd="1" destOrd="1" presId="urn:microsoft.com/office/officeart/2005/8/layout/cycle4"/>
    <dgm:cxn modelId="{F9FF0A18-C32E-4EAA-B517-BC29AD8C5181}" type="presOf" srcId="{569F2D1E-0235-4D06-971D-292E0AC32DD8}" destId="{5D3920DB-0830-47A8-B888-01AAFE3DA3AC}" srcOrd="1" destOrd="5" presId="urn:microsoft.com/office/officeart/2005/8/layout/cycle4"/>
    <dgm:cxn modelId="{4A85A398-ABC0-4625-879E-B9D67AD838AA}" type="presOf" srcId="{EA9E97B4-0173-42B1-A631-BD00C42D5C39}" destId="{60A270D2-36D3-4E5F-B347-D255938B3E1B}" srcOrd="0" destOrd="0" presId="urn:microsoft.com/office/officeart/2005/8/layout/cycle4"/>
    <dgm:cxn modelId="{09827472-68F0-4B21-BF94-EE5A008342A8}" srcId="{B34CC0F0-6F67-4845-9184-64D42861141D}" destId="{8AC91133-CBDF-4E41-8014-C2DA3A192BE7}" srcOrd="0" destOrd="0" parTransId="{5756D529-242B-4AF8-8C9F-4624EBF1EBD7}" sibTransId="{B8FF363D-A887-4885-B445-82E5C8648605}"/>
    <dgm:cxn modelId="{7A87B39A-E926-4236-A168-694CB51B11EB}" type="presOf" srcId="{1347734A-8DF5-4BCE-BE89-A23B81F31620}" destId="{DC4E1EF7-4EB8-45C5-9AB0-2B706919E9AA}" srcOrd="1" destOrd="4" presId="urn:microsoft.com/office/officeart/2005/8/layout/cycle4"/>
    <dgm:cxn modelId="{5E46A64B-3B6D-4A54-99DE-E8772DDDAC7F}" type="presOf" srcId="{660C6F92-A28B-4E46-86E2-A4DB6D21CCEE}" destId="{7E86F756-7366-490C-B00F-9E25D2F91983}" srcOrd="1" destOrd="2" presId="urn:microsoft.com/office/officeart/2005/8/layout/cycle4"/>
    <dgm:cxn modelId="{E82054AE-0002-4B94-A143-380B49BAEE70}" srcId="{428B2477-3143-4502-BF29-190C8367B724}" destId="{CFC9C1C6-DD68-4956-A1BD-804666C54A2C}" srcOrd="1" destOrd="0" parTransId="{E829E7F7-E023-42F3-BB9A-59C475E31EBA}" sibTransId="{637140DB-499B-48B6-BF47-3068ADEA9B4B}"/>
    <dgm:cxn modelId="{8A00595D-59E7-4556-AC11-5F7FF9A51486}" type="presOf" srcId="{78C9B17B-7D30-48F8-B057-C8D1520E3E95}" destId="{DC4E1EF7-4EB8-45C5-9AB0-2B706919E9AA}" srcOrd="1" destOrd="1" presId="urn:microsoft.com/office/officeart/2005/8/layout/cycle4"/>
    <dgm:cxn modelId="{7F86B3D2-0445-4394-9D8D-04A983C4FDD3}" srcId="{EA9E97B4-0173-42B1-A631-BD00C42D5C39}" destId="{2383CC4B-47EE-4847-B400-3231153A2D2F}" srcOrd="6" destOrd="0" parTransId="{08181D34-82AE-45D7-A3F6-ECEE7265D3D7}" sibTransId="{6DF241DF-EF35-455D-BB02-C31CD02BBD89}"/>
    <dgm:cxn modelId="{7B13F5AB-41AA-4966-BB35-897F6884E706}" type="presOf" srcId="{B34CC0F0-6F67-4845-9184-64D42861141D}" destId="{30963F15-5FD1-4BCB-BF12-22B4F6ECC3ED}" srcOrd="0" destOrd="0" presId="urn:microsoft.com/office/officeart/2005/8/layout/cycle4"/>
    <dgm:cxn modelId="{3168335D-0DB4-4FAF-B954-AE942AECBFC3}" srcId="{EA9E97B4-0173-42B1-A631-BD00C42D5C39}" destId="{1BE7A4FF-1837-4A98-9F7F-A076EF2793E8}" srcOrd="0" destOrd="0" parTransId="{CBC45C89-BFB6-48F3-AF80-47B7E396A987}" sibTransId="{EDE1473E-C284-4B30-B49A-390F4C922971}"/>
    <dgm:cxn modelId="{FFE5AE79-EFFB-4730-ADB5-9F458F4DCA0A}" srcId="{428B2477-3143-4502-BF29-190C8367B724}" destId="{BBF9F373-72B3-48DB-9DC6-B3D9F434858E}" srcOrd="6" destOrd="0" parTransId="{17483B7E-BDCA-4998-A700-A74BABEEBEB0}" sibTransId="{F2363C0F-7859-48AE-BA13-319987ACB81D}"/>
    <dgm:cxn modelId="{74D0BF59-9810-47A3-AEB8-B33741BCAC55}" type="presOf" srcId="{C6ECACE2-3D99-413B-8F68-806ADE6FA4A6}" destId="{32DB14F5-769B-4101-8FF3-B5DE08F02086}" srcOrd="0" destOrd="3" presId="urn:microsoft.com/office/officeart/2005/8/layout/cycle4"/>
    <dgm:cxn modelId="{D624C980-77DA-47A0-A2D5-3ECE7548B51A}" srcId="{EA9E97B4-0173-42B1-A631-BD00C42D5C39}" destId="{A69F9E08-0FBE-4CA3-B787-C7E99DE21B5B}" srcOrd="5" destOrd="0" parTransId="{2D3585E6-CC44-4788-8696-012D88673484}" sibTransId="{1455D99C-5ED6-4328-8A6E-C65220C36ECA}"/>
    <dgm:cxn modelId="{AB1FF99E-4A56-4FE9-9AE3-112D9D0DADBD}" type="presOf" srcId="{2383CC4B-47EE-4847-B400-3231153A2D2F}" destId="{32DB14F5-769B-4101-8FF3-B5DE08F02086}" srcOrd="0" destOrd="6" presId="urn:microsoft.com/office/officeart/2005/8/layout/cycle4"/>
    <dgm:cxn modelId="{0F5DE1D0-F34B-4403-AC67-133D34EE8F8B}" type="presOf" srcId="{660C6F92-A28B-4E46-86E2-A4DB6D21CCEE}" destId="{7BD8E6E8-AA26-4418-8DB4-3C62F29EE202}" srcOrd="0" destOrd="2" presId="urn:microsoft.com/office/officeart/2005/8/layout/cycle4"/>
    <dgm:cxn modelId="{10A1E34B-CDBB-4472-B155-4F64E33BB26D}" srcId="{1A0BD264-02C8-435E-84D2-C212A01D41DA}" destId="{B34CC0F0-6F67-4845-9184-64D42861141D}" srcOrd="3" destOrd="0" parTransId="{33CB6494-D6A8-4EC6-9E0A-C0AAE6D7BAFB}" sibTransId="{BAC3152C-CDBC-4F91-94A9-924075C8D9B8}"/>
    <dgm:cxn modelId="{BFA94C0E-5A31-48D6-B434-CEC80006AF8C}" type="presOf" srcId="{8511B34D-D744-4562-BFE6-C1E90ADCFCD8}" destId="{7BD8E6E8-AA26-4418-8DB4-3C62F29EE202}" srcOrd="0" destOrd="0" presId="urn:microsoft.com/office/officeart/2005/8/layout/cycle4"/>
    <dgm:cxn modelId="{F8D60D40-1183-42B6-BEF8-65BB405F1E2D}" type="presOf" srcId="{5F6FCDFE-0682-46A7-AE1A-04DCF29AB190}" destId="{5D3920DB-0830-47A8-B888-01AAFE3DA3AC}" srcOrd="1" destOrd="2" presId="urn:microsoft.com/office/officeart/2005/8/layout/cycle4"/>
    <dgm:cxn modelId="{1CA4AABB-7272-4BAA-9E4C-AF6A20E94BC0}" type="presOf" srcId="{432B65E3-6D34-4BE7-A73E-ACDD1FE339F4}" destId="{5D3920DB-0830-47A8-B888-01AAFE3DA3AC}" srcOrd="1" destOrd="4" presId="urn:microsoft.com/office/officeart/2005/8/layout/cycle4"/>
    <dgm:cxn modelId="{54AB52C8-9040-4158-8D60-F8BB9C37A2B0}" type="presOf" srcId="{1347734A-8DF5-4BCE-BE89-A23B81F31620}" destId="{32DB14F5-769B-4101-8FF3-B5DE08F02086}" srcOrd="0" destOrd="4" presId="urn:microsoft.com/office/officeart/2005/8/layout/cycle4"/>
    <dgm:cxn modelId="{4FFDDFB9-6266-43FF-9767-80607721BFBD}" srcId="{428B2477-3143-4502-BF29-190C8367B724}" destId="{569F2D1E-0235-4D06-971D-292E0AC32DD8}" srcOrd="5" destOrd="0" parTransId="{3FCF4142-4D04-45F6-934E-36B0E4FA27F9}" sibTransId="{E7986FD3-262C-43FB-B543-813B9F7A823E}"/>
    <dgm:cxn modelId="{E55EB7D9-4691-4D70-AC75-016805503724}" type="presOf" srcId="{428B2477-3143-4502-BF29-190C8367B724}" destId="{148D711B-F5AD-4B3A-9086-76373D0BCE9E}" srcOrd="0" destOrd="0" presId="urn:microsoft.com/office/officeart/2005/8/layout/cycle4"/>
    <dgm:cxn modelId="{C60D386F-5B0A-49E4-A634-558FC5AE5661}" srcId="{1A0BD264-02C8-435E-84D2-C212A01D41DA}" destId="{EA9E97B4-0173-42B1-A631-BD00C42D5C39}" srcOrd="2" destOrd="0" parTransId="{0883FB50-D22B-426D-BD39-F9DD2A39415A}" sibTransId="{FB51ABFD-E101-4525-B370-73600A10CA60}"/>
    <dgm:cxn modelId="{4363946B-D5C9-460B-B661-AE48C03C3645}" type="presOf" srcId="{78C9B17B-7D30-48F8-B057-C8D1520E3E95}" destId="{32DB14F5-769B-4101-8FF3-B5DE08F02086}" srcOrd="0" destOrd="1" presId="urn:microsoft.com/office/officeart/2005/8/layout/cycle4"/>
    <dgm:cxn modelId="{55CB0E4B-B493-4B21-A591-6DE63C027138}" srcId="{428B2477-3143-4502-BF29-190C8367B724}" destId="{5F6FCDFE-0682-46A7-AE1A-04DCF29AB190}" srcOrd="2" destOrd="0" parTransId="{7D51BF50-3660-4EEF-B41A-1CA0B423B4FF}" sibTransId="{9C64FB29-4C76-41E5-908F-426E7E6AA293}"/>
    <dgm:cxn modelId="{4485D906-A5C1-4F67-94FD-9672BC65B4F8}" type="presOf" srcId="{518328AB-E87E-4654-817F-F4352461523C}" destId="{7BD8E6E8-AA26-4418-8DB4-3C62F29EE202}" srcOrd="0" destOrd="1" presId="urn:microsoft.com/office/officeart/2005/8/layout/cycle4"/>
    <dgm:cxn modelId="{C9AE4035-D47F-4B17-B3E3-A07E6683FF71}" srcId="{EA9E97B4-0173-42B1-A631-BD00C42D5C39}" destId="{78C9B17B-7D30-48F8-B057-C8D1520E3E95}" srcOrd="1" destOrd="0" parTransId="{36EC1D61-450D-4395-8CCC-0D4C36C3CD39}" sibTransId="{0763BD5D-D447-41C4-BF60-6F4108B3C987}"/>
    <dgm:cxn modelId="{C008BDC3-89D6-41A6-9E50-3C8B9D4B9AEC}" type="presOf" srcId="{2383CC4B-47EE-4847-B400-3231153A2D2F}" destId="{DC4E1EF7-4EB8-45C5-9AB0-2B706919E9AA}" srcOrd="1" destOrd="6" presId="urn:microsoft.com/office/officeart/2005/8/layout/cycle4"/>
    <dgm:cxn modelId="{9183FD1D-EFF7-4339-B69A-5DD54C181A39}" srcId="{428B2477-3143-4502-BF29-190C8367B724}" destId="{16521939-456E-4DA4-A736-00FA99D0620C}" srcOrd="0" destOrd="0" parTransId="{E92BD838-739E-4741-9B2A-BDFB90440261}" sibTransId="{A38C90BB-53F3-44BB-BA0D-D4011D3BF09E}"/>
    <dgm:cxn modelId="{D96DD285-F499-4878-8A85-2E7AAA7E0ECE}" type="presOf" srcId="{CFC9C1C6-DD68-4956-A1BD-804666C54A2C}" destId="{295AB246-8EF5-4A0F-ACBF-A63661F37806}" srcOrd="0" destOrd="1" presId="urn:microsoft.com/office/officeart/2005/8/layout/cycle4"/>
    <dgm:cxn modelId="{D60A4137-D16C-4CD0-BE16-EB315B862FA6}" srcId="{FF7D9C61-0FF5-4389-9125-D427AF97E61A}" destId="{518328AB-E87E-4654-817F-F4352461523C}" srcOrd="1" destOrd="0" parTransId="{BE4AA198-90D4-4AAE-8246-C54520737672}" sibTransId="{6DA433C7-072B-42E2-8318-C9F6073D12A7}"/>
    <dgm:cxn modelId="{4D24DB58-9786-4B23-81BB-4D01CD682DE5}" type="presOf" srcId="{4CC07702-5E49-46A0-86D2-70E8181F6704}" destId="{DC4E1EF7-4EB8-45C5-9AB0-2B706919E9AA}" srcOrd="1" destOrd="7" presId="urn:microsoft.com/office/officeart/2005/8/layout/cycle4"/>
    <dgm:cxn modelId="{6C297046-8D13-4924-9705-EFFF38A97A64}" type="presOf" srcId="{1A0BD264-02C8-435E-84D2-C212A01D41DA}" destId="{7768F7BB-0464-4FA4-BAA4-0C0BF73660FF}" srcOrd="0" destOrd="0" presId="urn:microsoft.com/office/officeart/2005/8/layout/cycle4"/>
    <dgm:cxn modelId="{13EC78FC-E433-485E-8117-4260E66A6038}" type="presOf" srcId="{4CC07702-5E49-46A0-86D2-70E8181F6704}" destId="{32DB14F5-769B-4101-8FF3-B5DE08F02086}" srcOrd="0" destOrd="7" presId="urn:microsoft.com/office/officeart/2005/8/layout/cycle4"/>
    <dgm:cxn modelId="{17D79599-E52C-4D87-B4E6-90175BE2C55D}" type="presParOf" srcId="{7768F7BB-0464-4FA4-BAA4-0C0BF73660FF}" destId="{D479569A-08B3-4F78-8A1C-E3423CB4559D}" srcOrd="0" destOrd="0" presId="urn:microsoft.com/office/officeart/2005/8/layout/cycle4"/>
    <dgm:cxn modelId="{1C939850-0189-48A8-8746-67BD6B497AB9}" type="presParOf" srcId="{D479569A-08B3-4F78-8A1C-E3423CB4559D}" destId="{87D9BEE4-85C5-4128-A51E-57143F8B22C7}" srcOrd="0" destOrd="0" presId="urn:microsoft.com/office/officeart/2005/8/layout/cycle4"/>
    <dgm:cxn modelId="{3A25D781-237C-4E12-8A41-92BB21AAB22B}" type="presParOf" srcId="{87D9BEE4-85C5-4128-A51E-57143F8B22C7}" destId="{295AB246-8EF5-4A0F-ACBF-A63661F37806}" srcOrd="0" destOrd="0" presId="urn:microsoft.com/office/officeart/2005/8/layout/cycle4"/>
    <dgm:cxn modelId="{DCBDA952-60A1-4165-AFE7-F4D4216DC2DB}" type="presParOf" srcId="{87D9BEE4-85C5-4128-A51E-57143F8B22C7}" destId="{5D3920DB-0830-47A8-B888-01AAFE3DA3AC}" srcOrd="1" destOrd="0" presId="urn:microsoft.com/office/officeart/2005/8/layout/cycle4"/>
    <dgm:cxn modelId="{4F68A2A7-3D33-49C6-A869-0D12B46145EC}" type="presParOf" srcId="{D479569A-08B3-4F78-8A1C-E3423CB4559D}" destId="{98EDA461-F517-46AB-BAD7-0263E962B19E}" srcOrd="1" destOrd="0" presId="urn:microsoft.com/office/officeart/2005/8/layout/cycle4"/>
    <dgm:cxn modelId="{4A295310-24CC-4CC3-B5AB-57804A71CF0B}" type="presParOf" srcId="{98EDA461-F517-46AB-BAD7-0263E962B19E}" destId="{7BD8E6E8-AA26-4418-8DB4-3C62F29EE202}" srcOrd="0" destOrd="0" presId="urn:microsoft.com/office/officeart/2005/8/layout/cycle4"/>
    <dgm:cxn modelId="{D6BAC52F-A3B3-4273-BDCD-5BBBE25F04A3}" type="presParOf" srcId="{98EDA461-F517-46AB-BAD7-0263E962B19E}" destId="{7E86F756-7366-490C-B00F-9E25D2F91983}" srcOrd="1" destOrd="0" presId="urn:microsoft.com/office/officeart/2005/8/layout/cycle4"/>
    <dgm:cxn modelId="{E2DBEDDD-B286-4910-8B9D-99B609F71F34}" type="presParOf" srcId="{D479569A-08B3-4F78-8A1C-E3423CB4559D}" destId="{58718DD0-C76F-4F13-9E58-009995AE9BA3}" srcOrd="2" destOrd="0" presId="urn:microsoft.com/office/officeart/2005/8/layout/cycle4"/>
    <dgm:cxn modelId="{0CD695A2-0A81-4E3C-A477-74E96DEE86D7}" type="presParOf" srcId="{58718DD0-C76F-4F13-9E58-009995AE9BA3}" destId="{32DB14F5-769B-4101-8FF3-B5DE08F02086}" srcOrd="0" destOrd="0" presId="urn:microsoft.com/office/officeart/2005/8/layout/cycle4"/>
    <dgm:cxn modelId="{4BBF36BC-EDCD-444D-87CD-DB505CDFAF89}" type="presParOf" srcId="{58718DD0-C76F-4F13-9E58-009995AE9BA3}" destId="{DC4E1EF7-4EB8-45C5-9AB0-2B706919E9AA}" srcOrd="1" destOrd="0" presId="urn:microsoft.com/office/officeart/2005/8/layout/cycle4"/>
    <dgm:cxn modelId="{83C0870A-34BD-41AD-9B3E-1C1FE3202155}" type="presParOf" srcId="{D479569A-08B3-4F78-8A1C-E3423CB4559D}" destId="{15C61D85-656C-45FE-B9AC-8187D8DD970C}" srcOrd="3" destOrd="0" presId="urn:microsoft.com/office/officeart/2005/8/layout/cycle4"/>
    <dgm:cxn modelId="{AA1AE33C-7820-4623-B6D3-7507FA0419D2}" type="presParOf" srcId="{15C61D85-656C-45FE-B9AC-8187D8DD970C}" destId="{6A0FCB4F-967F-48B9-9141-5B96F26C4A18}" srcOrd="0" destOrd="0" presId="urn:microsoft.com/office/officeart/2005/8/layout/cycle4"/>
    <dgm:cxn modelId="{4F60C238-668F-44F6-899C-77213CA9D968}" type="presParOf" srcId="{15C61D85-656C-45FE-B9AC-8187D8DD970C}" destId="{0FA0458B-3E1D-442C-BEFD-30DA91557613}" srcOrd="1" destOrd="0" presId="urn:microsoft.com/office/officeart/2005/8/layout/cycle4"/>
    <dgm:cxn modelId="{BE49FEBA-7CD4-463E-A7A3-9F841895BBE5}" type="presParOf" srcId="{D479569A-08B3-4F78-8A1C-E3423CB4559D}" destId="{825EB138-C010-4058-A7B8-B7E16F5B999D}" srcOrd="4" destOrd="0" presId="urn:microsoft.com/office/officeart/2005/8/layout/cycle4"/>
    <dgm:cxn modelId="{E93DABDE-2D85-4547-9854-04D3C73D2B56}" type="presParOf" srcId="{7768F7BB-0464-4FA4-BAA4-0C0BF73660FF}" destId="{C5BF86D3-45EA-476D-9070-D02582C80349}" srcOrd="1" destOrd="0" presId="urn:microsoft.com/office/officeart/2005/8/layout/cycle4"/>
    <dgm:cxn modelId="{6480C19B-A1ED-4450-881F-3BBA94103DAB}" type="presParOf" srcId="{C5BF86D3-45EA-476D-9070-D02582C80349}" destId="{148D711B-F5AD-4B3A-9086-76373D0BCE9E}" srcOrd="0" destOrd="0" presId="urn:microsoft.com/office/officeart/2005/8/layout/cycle4"/>
    <dgm:cxn modelId="{D49E2861-2B99-4600-8983-4EAA1E682C09}" type="presParOf" srcId="{C5BF86D3-45EA-476D-9070-D02582C80349}" destId="{7F1F94BC-CA45-4844-AFEB-AE69EB313DCB}" srcOrd="1" destOrd="0" presId="urn:microsoft.com/office/officeart/2005/8/layout/cycle4"/>
    <dgm:cxn modelId="{86144714-7E74-4EEB-9846-EB32480B62B3}" type="presParOf" srcId="{C5BF86D3-45EA-476D-9070-D02582C80349}" destId="{60A270D2-36D3-4E5F-B347-D255938B3E1B}" srcOrd="2" destOrd="0" presId="urn:microsoft.com/office/officeart/2005/8/layout/cycle4"/>
    <dgm:cxn modelId="{9E2B048E-C4F1-41AB-B24C-00423A36F5FC}" type="presParOf" srcId="{C5BF86D3-45EA-476D-9070-D02582C80349}" destId="{30963F15-5FD1-4BCB-BF12-22B4F6ECC3ED}" srcOrd="3" destOrd="0" presId="urn:microsoft.com/office/officeart/2005/8/layout/cycle4"/>
    <dgm:cxn modelId="{2542C2A3-7468-4391-8E8D-5ABF8AD5BD7D}" type="presParOf" srcId="{C5BF86D3-45EA-476D-9070-D02582C80349}" destId="{22C9AE04-C443-4931-AD1C-35E0B2A482AB}" srcOrd="4" destOrd="0" presId="urn:microsoft.com/office/officeart/2005/8/layout/cycle4"/>
    <dgm:cxn modelId="{A4818C8A-035C-4600-988D-F2634C22EC40}" type="presParOf" srcId="{7768F7BB-0464-4FA4-BAA4-0C0BF73660FF}" destId="{B27FC7B0-A0AF-478D-B599-0D774B56F3A9}" srcOrd="2" destOrd="0" presId="urn:microsoft.com/office/officeart/2005/8/layout/cycle4"/>
    <dgm:cxn modelId="{A85AB09F-7428-4AE8-9C12-58614ECC7CFD}" type="presParOf" srcId="{7768F7BB-0464-4FA4-BAA4-0C0BF73660FF}" destId="{D636E42D-12BD-44FA-9083-F39F1E15CDA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B14F5-769B-4101-8FF3-B5DE08F02086}">
      <dsp:nvSpPr>
        <dsp:cNvPr id="0" name=""/>
        <dsp:cNvSpPr/>
      </dsp:nvSpPr>
      <dsp:spPr>
        <a:xfrm>
          <a:off x="5194926" y="3052932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0" rIns="41910" bIns="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err="1" smtClean="0"/>
            <a:t>Shinynote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err="1" smtClean="0"/>
            <a:t>Iodono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err="1" smtClean="0"/>
            <a:t>Buonacausa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smtClean="0"/>
            <a:t>Rete del dono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smtClean="0"/>
            <a:t>Fund for culture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err="1" smtClean="0"/>
            <a:t>Youcapital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err="1" smtClean="0"/>
            <a:t>Pubblicobene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100" kern="1200" dirty="0"/>
        </a:p>
      </dsp:txBody>
      <dsp:txXfrm>
        <a:off x="5897488" y="3446824"/>
        <a:ext cx="1501448" cy="1022601"/>
      </dsp:txXfrm>
    </dsp:sp>
    <dsp:sp modelId="{6A0FCB4F-967F-48B9-9141-5B96F26C4A18}">
      <dsp:nvSpPr>
        <dsp:cNvPr id="0" name=""/>
        <dsp:cNvSpPr/>
      </dsp:nvSpPr>
      <dsp:spPr>
        <a:xfrm>
          <a:off x="1172924" y="3077654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err="1" smtClean="0"/>
            <a:t>Smartika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smtClean="0"/>
            <a:t>Prestiamoci</a:t>
          </a:r>
          <a:endParaRPr lang="it-IT" sz="1100" kern="1200" dirty="0"/>
        </a:p>
      </dsp:txBody>
      <dsp:txXfrm>
        <a:off x="1204739" y="3471546"/>
        <a:ext cx="1501448" cy="1022601"/>
      </dsp:txXfrm>
    </dsp:sp>
    <dsp:sp modelId="{7BD8E6E8-AA26-4418-8DB4-3C62F29EE202}">
      <dsp:nvSpPr>
        <dsp:cNvPr id="0" name=""/>
        <dsp:cNvSpPr/>
      </dsp:nvSpPr>
      <dsp:spPr>
        <a:xfrm>
          <a:off x="4820850" y="0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err="1" smtClean="0"/>
            <a:t>Musicraiser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err="1" smtClean="0"/>
            <a:t>Cineama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100" kern="1200" dirty="0"/>
        </a:p>
      </dsp:txBody>
      <dsp:txXfrm>
        <a:off x="5523412" y="31815"/>
        <a:ext cx="1501448" cy="1022601"/>
      </dsp:txXfrm>
    </dsp:sp>
    <dsp:sp modelId="{295AB246-8EF5-4A0F-ACBF-A63661F37806}">
      <dsp:nvSpPr>
        <dsp:cNvPr id="0" name=""/>
        <dsp:cNvSpPr/>
      </dsp:nvSpPr>
      <dsp:spPr>
        <a:xfrm>
          <a:off x="1172924" y="0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err="1" smtClean="0"/>
            <a:t>Kapipal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err="1" smtClean="0"/>
            <a:t>Eppela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err="1" smtClean="0"/>
            <a:t>Starteed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smtClean="0"/>
            <a:t>Produzioni dal basso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err="1" smtClean="0"/>
            <a:t>Boomstarter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err="1" smtClean="0"/>
            <a:t>Crowdfunding</a:t>
          </a:r>
          <a:r>
            <a:rPr lang="it-IT" sz="1100" kern="1200" dirty="0" smtClean="0"/>
            <a:t>-Italia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smtClean="0"/>
            <a:t>De </a:t>
          </a:r>
          <a:r>
            <a:rPr lang="it-IT" sz="1100" kern="1200" dirty="0" err="1" smtClean="0"/>
            <a:t>Revolutione</a:t>
          </a:r>
          <a:endParaRPr lang="it-IT" sz="1100" kern="1200" dirty="0"/>
        </a:p>
      </dsp:txBody>
      <dsp:txXfrm>
        <a:off x="1204739" y="31815"/>
        <a:ext cx="1501448" cy="1022601"/>
      </dsp:txXfrm>
    </dsp:sp>
    <dsp:sp modelId="{148D711B-F5AD-4B3A-9086-76373D0BCE9E}">
      <dsp:nvSpPr>
        <dsp:cNvPr id="0" name=""/>
        <dsp:cNvSpPr/>
      </dsp:nvSpPr>
      <dsp:spPr>
        <a:xfrm>
          <a:off x="2109798" y="257979"/>
          <a:ext cx="1959741" cy="1959741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err="1" smtClean="0"/>
            <a:t>Reward-based</a:t>
          </a:r>
          <a:r>
            <a:rPr lang="it-IT" sz="1200" kern="1200" dirty="0" smtClean="0"/>
            <a:t>/generalisti</a:t>
          </a:r>
          <a:endParaRPr lang="it-IT" sz="1200" kern="1200" dirty="0"/>
        </a:p>
      </dsp:txBody>
      <dsp:txXfrm>
        <a:off x="2683793" y="831974"/>
        <a:ext cx="1385746" cy="1385746"/>
      </dsp:txXfrm>
    </dsp:sp>
    <dsp:sp modelId="{7F1F94BC-CA45-4844-AFEB-AE69EB313DCB}">
      <dsp:nvSpPr>
        <dsp:cNvPr id="0" name=""/>
        <dsp:cNvSpPr/>
      </dsp:nvSpPr>
      <dsp:spPr>
        <a:xfrm rot="5400000">
          <a:off x="4160059" y="257979"/>
          <a:ext cx="1959741" cy="1959741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err="1" smtClean="0"/>
            <a:t>Reward-based</a:t>
          </a:r>
          <a:r>
            <a:rPr lang="it-IT" sz="1200" kern="1200" dirty="0" smtClean="0"/>
            <a:t>/settoriali</a:t>
          </a:r>
          <a:endParaRPr lang="it-IT" sz="1200" kern="1200" dirty="0"/>
        </a:p>
      </dsp:txBody>
      <dsp:txXfrm rot="-5400000">
        <a:off x="4160059" y="831974"/>
        <a:ext cx="1385746" cy="1385746"/>
      </dsp:txXfrm>
    </dsp:sp>
    <dsp:sp modelId="{60A270D2-36D3-4E5F-B347-D255938B3E1B}">
      <dsp:nvSpPr>
        <dsp:cNvPr id="0" name=""/>
        <dsp:cNvSpPr/>
      </dsp:nvSpPr>
      <dsp:spPr>
        <a:xfrm rot="10800000">
          <a:off x="4160059" y="2308241"/>
          <a:ext cx="1959741" cy="1959741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Donazioni</a:t>
          </a:r>
          <a:endParaRPr lang="it-IT" sz="2100" kern="1200" dirty="0"/>
        </a:p>
      </dsp:txBody>
      <dsp:txXfrm rot="10800000">
        <a:off x="4160059" y="2308241"/>
        <a:ext cx="1385746" cy="1385746"/>
      </dsp:txXfrm>
    </dsp:sp>
    <dsp:sp modelId="{30963F15-5FD1-4BCB-BF12-22B4F6ECC3ED}">
      <dsp:nvSpPr>
        <dsp:cNvPr id="0" name=""/>
        <dsp:cNvSpPr/>
      </dsp:nvSpPr>
      <dsp:spPr>
        <a:xfrm rot="16200000">
          <a:off x="2109798" y="2308241"/>
          <a:ext cx="1959741" cy="1959741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Social </a:t>
          </a:r>
          <a:r>
            <a:rPr lang="it-IT" sz="1200" b="1" kern="1200" dirty="0" err="1" smtClean="0"/>
            <a:t>lending</a:t>
          </a:r>
          <a:endParaRPr lang="it-IT" sz="1200" kern="1200" dirty="0"/>
        </a:p>
      </dsp:txBody>
      <dsp:txXfrm rot="5400000">
        <a:off x="2683793" y="2308241"/>
        <a:ext cx="1385746" cy="1385746"/>
      </dsp:txXfrm>
    </dsp:sp>
    <dsp:sp modelId="{B27FC7B0-A0AF-478D-B599-0D774B56F3A9}">
      <dsp:nvSpPr>
        <dsp:cNvPr id="0" name=""/>
        <dsp:cNvSpPr/>
      </dsp:nvSpPr>
      <dsp:spPr>
        <a:xfrm>
          <a:off x="3776484" y="1855644"/>
          <a:ext cx="676631" cy="58837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36E42D-12BD-44FA-9083-F39F1E15CDA6}">
      <dsp:nvSpPr>
        <dsp:cNvPr id="0" name=""/>
        <dsp:cNvSpPr/>
      </dsp:nvSpPr>
      <dsp:spPr>
        <a:xfrm rot="10800000">
          <a:off x="3776484" y="2081942"/>
          <a:ext cx="676631" cy="58837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21/02/2013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21/02/2013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21/02/2013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21/02/2013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retechelavora.com/" TargetMode="External"/><Relationship Id="rId7" Type="http://schemas.openxmlformats.org/officeDocument/2006/relationships/image" Target="../media/image22.png"/><Relationship Id="rId2" Type="http://schemas.openxmlformats.org/officeDocument/2006/relationships/hyperlink" Target="mailto:ivana.pais@unicatt.i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://www.slideshare.net/crowdfutur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183062"/>
            <a:ext cx="7772400" cy="1470025"/>
          </a:xfrm>
        </p:spPr>
        <p:txBody>
          <a:bodyPr>
            <a:noAutofit/>
          </a:bodyPr>
          <a:lstStyle/>
          <a:p>
            <a:r>
              <a:rPr lang="it-IT" sz="2800" dirty="0"/>
              <a:t>Startup e </a:t>
            </a:r>
            <a:r>
              <a:rPr lang="it-IT" sz="2800" dirty="0" err="1"/>
              <a:t>Crowdfund</a:t>
            </a:r>
            <a:r>
              <a:rPr lang="it-IT" sz="2800" dirty="0"/>
              <a:t> </a:t>
            </a:r>
            <a:r>
              <a:rPr lang="it-IT" sz="2800" dirty="0" err="1"/>
              <a:t>investing</a:t>
            </a:r>
            <a:r>
              <a:rPr lang="it-IT" sz="2800" dirty="0"/>
              <a:t> in Italia 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Camera di Commercio di Milano, 19 febbraio 2013</a:t>
            </a:r>
            <a:br>
              <a:rPr lang="it-IT" sz="2800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Ivana </a:t>
            </a:r>
            <a:r>
              <a:rPr lang="it-IT" sz="2800" dirty="0" err="1" smtClean="0"/>
              <a:t>Pais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Università Cattolica del Sacro Cuore</a:t>
            </a:r>
            <a:endParaRPr lang="it-IT" sz="2800" dirty="0"/>
          </a:p>
        </p:txBody>
      </p:sp>
      <p:pic>
        <p:nvPicPr>
          <p:cNvPr id="4" name="graphics2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062051" y="692696"/>
            <a:ext cx="4968240" cy="297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37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Kickstarter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" y="1758156"/>
            <a:ext cx="7648575" cy="4210050"/>
          </a:xfrm>
          <a:prstGeom prst="rect">
            <a:avLst/>
          </a:prstGeom>
        </p:spPr>
      </p:pic>
      <p:sp>
        <p:nvSpPr>
          <p:cNvPr id="5" name="Anello 4"/>
          <p:cNvSpPr/>
          <p:nvPr/>
        </p:nvSpPr>
        <p:spPr>
          <a:xfrm>
            <a:off x="3923928" y="4365104"/>
            <a:ext cx="1008112" cy="473833"/>
          </a:xfrm>
          <a:prstGeom prst="donut">
            <a:avLst/>
          </a:prstGeom>
          <a:ln w="285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Anello 5"/>
          <p:cNvSpPr/>
          <p:nvPr/>
        </p:nvSpPr>
        <p:spPr>
          <a:xfrm>
            <a:off x="5436096" y="4082008"/>
            <a:ext cx="1728192" cy="473833"/>
          </a:xfrm>
          <a:prstGeom prst="donut">
            <a:avLst/>
          </a:prstGeom>
          <a:ln w="285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74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4620"/>
            <a:ext cx="9144000" cy="4098636"/>
          </a:xfrm>
          <a:prstGeom prst="rect">
            <a:avLst/>
          </a:prstGeom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Altre piattaforme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2867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Analisi delle piattaforme di </a:t>
            </a:r>
            <a:r>
              <a:rPr lang="it-IT" dirty="0" err="1" smtClean="0"/>
              <a:t>crowdfunding</a:t>
            </a:r>
            <a:r>
              <a:rPr lang="it-IT" dirty="0" smtClean="0"/>
              <a:t> in Italia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Analisi realizzata con Daniela </a:t>
            </a:r>
            <a:r>
              <a:rPr lang="it-IT" dirty="0" err="1" smtClean="0"/>
              <a:t>Castrataro</a:t>
            </a:r>
            <a:r>
              <a:rPr lang="it-IT" dirty="0" smtClean="0"/>
              <a:t>, </a:t>
            </a:r>
            <a:r>
              <a:rPr lang="it-IT" dirty="0" err="1" smtClean="0"/>
              <a:t>Twintangibles</a:t>
            </a:r>
            <a:endParaRPr lang="it-IT" dirty="0" smtClean="0"/>
          </a:p>
          <a:p>
            <a:r>
              <a:rPr lang="it-IT" dirty="0" smtClean="0"/>
              <a:t>Questionario inviato a 16 piattaforme attive a novembre 2012: 12 risposte</a:t>
            </a:r>
          </a:p>
          <a:p>
            <a:r>
              <a:rPr lang="it-IT" dirty="0" smtClean="0"/>
              <a:t>A novembre 5 piattaforme in fase di lancio, oggi 4 attive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717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Storia delle piattaforme italiane</a:t>
            </a:r>
            <a:endParaRPr lang="it-IT" dirty="0"/>
          </a:p>
        </p:txBody>
      </p:sp>
      <p:pic>
        <p:nvPicPr>
          <p:cNvPr id="4" name="graphics3"/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Geografia delle piattaforme italiane</a:t>
            </a:r>
            <a:endParaRPr lang="it-IT" dirty="0"/>
          </a:p>
        </p:txBody>
      </p:sp>
      <p:pic>
        <p:nvPicPr>
          <p:cNvPr id="4" name="1"/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766987" y="1600200"/>
            <a:ext cx="5610026" cy="4525963"/>
          </a:xfrm>
          <a:prstGeom prst="rect">
            <a:avLst/>
          </a:prstGeom>
          <a:solidFill>
            <a:srgbClr val="FFFFFF"/>
          </a:solidFill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026661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Composizione delle piattaforme italiane</a:t>
            </a:r>
            <a:endParaRPr lang="it-IT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83953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3059832" y="6421077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… in attesa dell’</a:t>
            </a:r>
            <a:r>
              <a:rPr lang="it-IT" sz="1400" dirty="0" err="1" smtClean="0"/>
              <a:t>equity</a:t>
            </a:r>
            <a:r>
              <a:rPr lang="it-IT" sz="1400" dirty="0" smtClean="0"/>
              <a:t> </a:t>
            </a:r>
            <a:r>
              <a:rPr lang="it-IT" sz="1400" dirty="0" err="1" smtClean="0"/>
              <a:t>based</a:t>
            </a:r>
            <a:r>
              <a:rPr lang="it-IT" sz="1400" dirty="0" smtClean="0"/>
              <a:t> (oggi </a:t>
            </a:r>
            <a:r>
              <a:rPr lang="it-IT" sz="1400" dirty="0" err="1" smtClean="0"/>
              <a:t>SiamoSoci</a:t>
            </a:r>
            <a:r>
              <a:rPr lang="it-IT" sz="1400" dirty="0" smtClean="0"/>
              <a:t>)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521486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soci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I fondatori e CEO hanno tra i 30 e i 50 anni, anche se la media scende nel campo del </a:t>
            </a:r>
            <a:r>
              <a:rPr lang="it-IT" dirty="0" err="1"/>
              <a:t>reward-based</a:t>
            </a:r>
            <a:r>
              <a:rPr lang="it-IT" dirty="0"/>
              <a:t> dove oltre metà degli intervistati ha un’età inferiore ai 35 anni. I fondatori hanno maturato esperienze professionali negli ambiti di intervento delle loro piattaforme oppure nella comunicazione. Oltre il 70% ha un titolo di studio equivalente o superiore alla laurea.</a:t>
            </a:r>
          </a:p>
          <a:p>
            <a:r>
              <a:rPr lang="it-IT" dirty="0"/>
              <a:t>Tra i soci, le donne sono l’8% del totale; l’età è compresa tra i 26 e i 51 anni, la media è 39 anni; l’85% sono laureati; il 69% si sono conosciuti in contesto professionale, solo uno per parentela, la quota restante attraverso amici comuni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0982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aziende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Sono prevalentemente </a:t>
            </a:r>
            <a:r>
              <a:rPr lang="it-IT" dirty="0" err="1"/>
              <a:t>Srl</a:t>
            </a:r>
            <a:r>
              <a:rPr lang="it-IT" dirty="0"/>
              <a:t>, con l’eccezione di Prestiamoci e </a:t>
            </a:r>
            <a:r>
              <a:rPr lang="it-IT" dirty="0" err="1"/>
              <a:t>Smartika</a:t>
            </a:r>
            <a:r>
              <a:rPr lang="it-IT" dirty="0"/>
              <a:t> (Spa) e </a:t>
            </a:r>
            <a:r>
              <a:rPr lang="it-IT" dirty="0" err="1"/>
              <a:t>Crowdfunding</a:t>
            </a:r>
            <a:r>
              <a:rPr lang="it-IT" dirty="0"/>
              <a:t>-Italia (Limited, con sede in Regno Unito). </a:t>
            </a:r>
            <a:endParaRPr lang="it-IT" dirty="0" smtClean="0"/>
          </a:p>
          <a:p>
            <a:r>
              <a:rPr lang="it-IT" dirty="0" smtClean="0"/>
              <a:t>Metà </a:t>
            </a:r>
            <a:r>
              <a:rPr lang="it-IT" dirty="0"/>
              <a:t>degli intervistati </a:t>
            </a:r>
            <a:r>
              <a:rPr lang="it-IT" dirty="0" smtClean="0"/>
              <a:t>ha </a:t>
            </a:r>
            <a:r>
              <a:rPr lang="it-IT" dirty="0"/>
              <a:t>un solo socio o nessun socio, soprattutto nel caso delle piattaforme </a:t>
            </a:r>
            <a:r>
              <a:rPr lang="it-IT" dirty="0" err="1"/>
              <a:t>reward-based</a:t>
            </a:r>
            <a:r>
              <a:rPr lang="it-IT" dirty="0"/>
              <a:t>. La media sale, anche in misura significativa, nelle piattaforme di </a:t>
            </a:r>
            <a:r>
              <a:rPr lang="it-IT" dirty="0" err="1"/>
              <a:t>equity</a:t>
            </a:r>
            <a:r>
              <a:rPr lang="it-IT" dirty="0"/>
              <a:t> e social </a:t>
            </a:r>
            <a:r>
              <a:rPr lang="it-IT" dirty="0" err="1"/>
              <a:t>lending</a:t>
            </a:r>
            <a:r>
              <a:rPr lang="it-IT" dirty="0"/>
              <a:t>, che hanno in media 8 soci. La piattaforma con più soci ne conta 31. </a:t>
            </a:r>
            <a:endParaRPr lang="it-IT" dirty="0" smtClean="0"/>
          </a:p>
          <a:p>
            <a:r>
              <a:rPr lang="it-IT" dirty="0" smtClean="0"/>
              <a:t>La </a:t>
            </a:r>
            <a:r>
              <a:rPr lang="it-IT" dirty="0"/>
              <a:t>metà delle piattaforme ha tra i 2 e i 4 dipendenti, l’altra metà non ne ha. Anche i collaboratori (stabili e occasionali) sono poco numerosi: al massimo, si tratta di 7 persone</a:t>
            </a:r>
            <a:r>
              <a:rPr lang="it-IT" dirty="0" smtClean="0"/>
              <a:t>.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6369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progetti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079210"/>
              </p:ext>
            </p:extLst>
          </p:nvPr>
        </p:nvGraphicFramePr>
        <p:xfrm>
          <a:off x="1187624" y="1988840"/>
          <a:ext cx="6552727" cy="3838343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88884"/>
                <a:gridCol w="1356274"/>
                <a:gridCol w="1402523"/>
                <a:gridCol w="1402523"/>
                <a:gridCol w="1402523"/>
              </a:tblGrid>
              <a:tr h="8799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5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Modello</a:t>
                      </a:r>
                      <a:endParaRPr lang="it-IT" sz="1400" b="1" kern="150" dirty="0">
                        <a:solidFill>
                          <a:sysClr val="windowText" lastClr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5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Progetti</a:t>
                      </a:r>
                      <a:r>
                        <a:rPr lang="en-US" sz="1400" b="1" kern="15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1400" b="1" kern="15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Pubblicati</a:t>
                      </a:r>
                      <a:r>
                        <a:rPr lang="en-US" sz="1400" b="1" kern="150" dirty="0">
                          <a:solidFill>
                            <a:sysClr val="windowText" lastClr="000000"/>
                          </a:solidFill>
                          <a:effectLst/>
                        </a:rPr>
                        <a:t>/</a:t>
                      </a:r>
                      <a:r>
                        <a:rPr lang="en-US" sz="1400" b="1" kern="15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Approvati</a:t>
                      </a:r>
                      <a:endParaRPr lang="it-IT" sz="1400" b="1" kern="150" dirty="0">
                        <a:solidFill>
                          <a:sysClr val="windowText" lastClr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5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Progetti</a:t>
                      </a:r>
                      <a:r>
                        <a:rPr lang="en-US" sz="1400" b="1" kern="15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1400" b="1" kern="15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finanziati</a:t>
                      </a:r>
                      <a:r>
                        <a:rPr lang="en-US" sz="1400" b="1" kern="150" dirty="0">
                          <a:solidFill>
                            <a:sysClr val="windowText" lastClr="000000"/>
                          </a:solidFill>
                          <a:effectLst/>
                        </a:rPr>
                        <a:t> con </a:t>
                      </a:r>
                      <a:r>
                        <a:rPr lang="en-US" sz="1400" b="1" kern="15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successo</a:t>
                      </a:r>
                      <a:endParaRPr lang="it-IT" sz="1400" b="1" kern="150" dirty="0">
                        <a:solidFill>
                          <a:sysClr val="windowText" lastClr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5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Valore</a:t>
                      </a:r>
                      <a:r>
                        <a:rPr lang="en-US" sz="1400" b="1" kern="15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5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Totale</a:t>
                      </a:r>
                      <a:r>
                        <a:rPr lang="en-US" sz="1400" b="1" kern="15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5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Progetti</a:t>
                      </a:r>
                      <a:endParaRPr lang="it-IT" sz="1400" b="1" kern="15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5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Valore medio per progetto</a:t>
                      </a:r>
                      <a:endParaRPr lang="it-IT" sz="1400" b="1" kern="15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97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solidFill>
                            <a:sysClr val="windowText" lastClr="000000"/>
                          </a:solidFill>
                          <a:effectLst/>
                        </a:rPr>
                        <a:t>Reward-based                                        </a:t>
                      </a:r>
                      <a:endParaRPr lang="it-IT" sz="1400" kern="150" dirty="0">
                        <a:solidFill>
                          <a:sysClr val="windowText" lastClr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solidFill>
                            <a:sysClr val="windowText" lastClr="000000"/>
                          </a:solidFill>
                          <a:effectLst/>
                        </a:rPr>
                        <a:t>1522</a:t>
                      </a:r>
                      <a:endParaRPr lang="it-IT" sz="1400" kern="150" dirty="0">
                        <a:solidFill>
                          <a:sysClr val="windowText" lastClr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solidFill>
                            <a:sysClr val="windowText" lastClr="000000"/>
                          </a:solidFill>
                          <a:effectLst/>
                        </a:rPr>
                        <a:t>242</a:t>
                      </a:r>
                      <a:endParaRPr lang="it-IT" sz="1400" kern="150" dirty="0">
                        <a:solidFill>
                          <a:sysClr val="windowText" lastClr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solidFill>
                            <a:sysClr val="windowText" lastClr="000000"/>
                          </a:solidFill>
                          <a:effectLst/>
                        </a:rPr>
                        <a:t>E 726.705</a:t>
                      </a:r>
                      <a:endParaRPr lang="it-IT" sz="1400" kern="150" dirty="0">
                        <a:solidFill>
                          <a:sysClr val="windowText" lastClr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E </a:t>
                      </a:r>
                      <a:r>
                        <a:rPr lang="it-IT" sz="1400" kern="15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3.000</a:t>
                      </a:r>
                      <a:endParaRPr lang="it-IT" sz="1400" kern="15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405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Donazioni</a:t>
                      </a:r>
                      <a:r>
                        <a:rPr lang="en-US" sz="1400" kern="150" dirty="0">
                          <a:solidFill>
                            <a:sysClr val="windowText" lastClr="000000"/>
                          </a:solidFill>
                          <a:effectLst/>
                        </a:rPr>
                        <a:t>       </a:t>
                      </a:r>
                      <a:endParaRPr lang="it-IT" sz="1400" kern="150" dirty="0">
                        <a:solidFill>
                          <a:sysClr val="windowText" lastClr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solidFill>
                            <a:sysClr val="windowText" lastClr="000000"/>
                          </a:solidFill>
                          <a:effectLst/>
                        </a:rPr>
                        <a:t>176</a:t>
                      </a:r>
                      <a:endParaRPr lang="it-IT" sz="1400" kern="150" dirty="0">
                        <a:solidFill>
                          <a:sysClr val="windowText" lastClr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solidFill>
                            <a:sysClr val="windowText" lastClr="000000"/>
                          </a:solidFill>
                          <a:effectLst/>
                        </a:rPr>
                        <a:t>130</a:t>
                      </a:r>
                      <a:endParaRPr lang="it-IT" sz="1400" kern="150" dirty="0">
                        <a:solidFill>
                          <a:sysClr val="windowText" lastClr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245.000	  </a:t>
                      </a:r>
                      <a:endParaRPr lang="it-IT" sz="1400" kern="15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E </a:t>
                      </a:r>
                      <a:r>
                        <a:rPr lang="it-IT" sz="1400" kern="15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1.900</a:t>
                      </a:r>
                      <a:endParaRPr lang="it-IT" sz="1400" kern="15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5405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solidFill>
                            <a:sysClr val="windowText" lastClr="000000"/>
                          </a:solidFill>
                          <a:effectLst/>
                        </a:rPr>
                        <a:t>Equity-based</a:t>
                      </a:r>
                      <a:endParaRPr lang="it-IT" sz="1400" kern="150" dirty="0">
                        <a:solidFill>
                          <a:sysClr val="windowText" lastClr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solidFill>
                            <a:sysClr val="windowText" lastClr="000000"/>
                          </a:solidFill>
                          <a:effectLst/>
                        </a:rPr>
                        <a:t>110</a:t>
                      </a:r>
                      <a:endParaRPr lang="it-IT" sz="1400" kern="150" dirty="0">
                        <a:solidFill>
                          <a:sysClr val="windowText" lastClr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solidFill>
                            <a:sysClr val="windowText" lastClr="000000"/>
                          </a:solidFill>
                          <a:effectLst/>
                        </a:rPr>
                        <a:t>8</a:t>
                      </a:r>
                      <a:endParaRPr lang="it-IT" sz="1400" kern="150" dirty="0">
                        <a:solidFill>
                          <a:sysClr val="windowText" lastClr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solidFill>
                            <a:sysClr val="windowText" lastClr="000000"/>
                          </a:solidFill>
                          <a:effectLst/>
                        </a:rPr>
                        <a:t>E 2.000.000</a:t>
                      </a:r>
                      <a:endParaRPr lang="it-IT" sz="1400" kern="150" dirty="0">
                        <a:solidFill>
                          <a:sysClr val="windowText" lastClr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E </a:t>
                      </a:r>
                      <a:r>
                        <a:rPr lang="it-IT" sz="1400" kern="15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250.000</a:t>
                      </a:r>
                      <a:endParaRPr lang="it-IT" sz="1400" kern="15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629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solidFill>
                            <a:sysClr val="windowText" lastClr="000000"/>
                          </a:solidFill>
                          <a:effectLst/>
                        </a:rPr>
                        <a:t>Social Lending</a:t>
                      </a:r>
                      <a:endParaRPr lang="it-IT" sz="1400" kern="150" dirty="0">
                        <a:solidFill>
                          <a:sysClr val="windowText" lastClr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solidFill>
                            <a:sysClr val="windowText" lastClr="000000"/>
                          </a:solidFill>
                          <a:effectLst/>
                        </a:rPr>
                        <a:t>5313</a:t>
                      </a:r>
                      <a:endParaRPr lang="it-IT" sz="1400" kern="150" dirty="0">
                        <a:solidFill>
                          <a:sysClr val="windowText" lastClr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solidFill>
                            <a:sysClr val="windowText" lastClr="000000"/>
                          </a:solidFill>
                          <a:effectLst/>
                        </a:rPr>
                        <a:t>1855</a:t>
                      </a:r>
                      <a:endParaRPr lang="it-IT" sz="1400" kern="150" dirty="0">
                        <a:solidFill>
                          <a:sysClr val="windowText" lastClr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E10.304.500</a:t>
                      </a:r>
                      <a:r>
                        <a:rPr lang="en-US" sz="1400" kern="150" dirty="0">
                          <a:solidFill>
                            <a:sysClr val="windowText" lastClr="000000"/>
                          </a:solidFill>
                          <a:effectLst/>
                        </a:rPr>
                        <a:t>	</a:t>
                      </a:r>
                      <a:endParaRPr lang="it-IT" sz="1400" kern="150" dirty="0">
                        <a:solidFill>
                          <a:sysClr val="windowText" lastClr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E </a:t>
                      </a:r>
                      <a:r>
                        <a:rPr lang="it-IT" sz="1400" kern="15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5.500</a:t>
                      </a:r>
                      <a:endParaRPr lang="it-IT" sz="1400" kern="15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5405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solidFill>
                            <a:sysClr val="windowText" lastClr="000000"/>
                          </a:solidFill>
                          <a:effectLst/>
                        </a:rPr>
                        <a:t>TOTALE</a:t>
                      </a:r>
                      <a:endParaRPr lang="it-IT" sz="1400" kern="150" dirty="0">
                        <a:solidFill>
                          <a:sysClr val="windowText" lastClr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solidFill>
                            <a:sysClr val="windowText" lastClr="000000"/>
                          </a:solidFill>
                          <a:effectLst/>
                        </a:rPr>
                        <a:t>8819</a:t>
                      </a:r>
                      <a:endParaRPr lang="it-IT" sz="1400" kern="150" dirty="0">
                        <a:solidFill>
                          <a:sysClr val="windowText" lastClr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solidFill>
                            <a:sysClr val="windowText" lastClr="000000"/>
                          </a:solidFill>
                          <a:effectLst/>
                        </a:rPr>
                        <a:t>2477</a:t>
                      </a:r>
                      <a:endParaRPr lang="it-IT" sz="1400" kern="150" dirty="0">
                        <a:solidFill>
                          <a:sysClr val="windowText" lastClr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solidFill>
                            <a:sysClr val="windowText" lastClr="000000"/>
                          </a:solidFill>
                          <a:effectLst/>
                        </a:rPr>
                        <a:t>E 13.274.205</a:t>
                      </a:r>
                      <a:endParaRPr lang="it-IT" sz="1400" kern="150" dirty="0">
                        <a:solidFill>
                          <a:sysClr val="windowText" lastClr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E  </a:t>
                      </a:r>
                      <a:r>
                        <a:rPr lang="it-IT" sz="1400" kern="15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5.300</a:t>
                      </a:r>
                      <a:endParaRPr lang="it-IT" sz="1400" kern="15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854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Mercato e pubblico di riferimento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t-IT" sz="3800" dirty="0"/>
              <a:t>Il mercato di riferimento è nazionale, con l’eccezione di due piattaforme che si posizionano sul mercato europeo.</a:t>
            </a:r>
          </a:p>
          <a:p>
            <a:r>
              <a:rPr lang="it-IT" sz="3800" dirty="0"/>
              <a:t>Tutte le piattaforme si rivolgono a singole persone, che possono proporre i propri progetti (con l’eccezione di </a:t>
            </a:r>
            <a:r>
              <a:rPr lang="it-IT" sz="3800" dirty="0" err="1"/>
              <a:t>Retedeldono</a:t>
            </a:r>
            <a:r>
              <a:rPr lang="it-IT" sz="3800" dirty="0"/>
              <a:t>, destinata esclusivamente ad associazioni e organizzazioni non profit); </a:t>
            </a:r>
            <a:r>
              <a:rPr lang="it-IT" sz="3800" dirty="0" err="1"/>
              <a:t>Cineama</a:t>
            </a:r>
            <a:r>
              <a:rPr lang="it-IT" sz="3800" dirty="0"/>
              <a:t> è dedicata anche alle aziende, </a:t>
            </a:r>
            <a:r>
              <a:rPr lang="it-IT" sz="3800" dirty="0" err="1"/>
              <a:t>Musicraiser</a:t>
            </a:r>
            <a:r>
              <a:rPr lang="it-IT" sz="3800" dirty="0"/>
              <a:t> e </a:t>
            </a:r>
            <a:r>
              <a:rPr lang="it-IT" sz="3800" dirty="0" err="1"/>
              <a:t>ProduzioniDalBasso</a:t>
            </a:r>
            <a:r>
              <a:rPr lang="it-IT" sz="3800" dirty="0"/>
              <a:t> ad associazioni, </a:t>
            </a:r>
            <a:r>
              <a:rPr lang="it-IT" sz="3800" dirty="0" err="1"/>
              <a:t>SiamoSoci</a:t>
            </a:r>
            <a:r>
              <a:rPr lang="it-IT" sz="3800" dirty="0"/>
              <a:t> ad entrambe; </a:t>
            </a:r>
            <a:r>
              <a:rPr lang="it-IT" sz="3800" dirty="0" err="1"/>
              <a:t>Shinynote</a:t>
            </a:r>
            <a:r>
              <a:rPr lang="it-IT" sz="3800" dirty="0"/>
              <a:t> ad associazioni e alla pubblica amministrazione; </a:t>
            </a:r>
            <a:r>
              <a:rPr lang="it-IT" sz="3800" dirty="0" err="1"/>
              <a:t>Starteed</a:t>
            </a:r>
            <a:r>
              <a:rPr lang="it-IT" sz="3800" dirty="0"/>
              <a:t>, </a:t>
            </a:r>
            <a:r>
              <a:rPr lang="it-IT" sz="3800" dirty="0" err="1"/>
              <a:t>Eppela</a:t>
            </a:r>
            <a:r>
              <a:rPr lang="it-IT" sz="3800" dirty="0"/>
              <a:t> e </a:t>
            </a:r>
            <a:r>
              <a:rPr lang="it-IT" sz="3800" dirty="0" err="1"/>
              <a:t>Crowdfunding</a:t>
            </a:r>
            <a:r>
              <a:rPr lang="it-IT" sz="3800" dirty="0"/>
              <a:t>-Italia a tutte queste categorie di destinatari</a:t>
            </a:r>
            <a:r>
              <a:rPr lang="it-IT" sz="3800" dirty="0" smtClean="0"/>
              <a:t>.</a:t>
            </a:r>
            <a:endParaRPr lang="it-IT" sz="3800" dirty="0"/>
          </a:p>
          <a:p>
            <a:r>
              <a:rPr lang="it-IT" sz="3800" dirty="0"/>
              <a:t>I competitor sono prevalentemente altre piattaforme di </a:t>
            </a:r>
            <a:r>
              <a:rPr lang="it-IT" sz="3800" dirty="0" err="1"/>
              <a:t>crowdfunding</a:t>
            </a:r>
            <a:r>
              <a:rPr lang="it-IT" sz="3800" dirty="0"/>
              <a:t> a livello nazionale (50%) o internazionale (30%), ma anche banche e finanziarie (20</a:t>
            </a:r>
            <a:r>
              <a:rPr lang="it-IT" sz="3800" dirty="0" smtClean="0"/>
              <a:t>%).</a:t>
            </a:r>
            <a:endParaRPr lang="it-IT" sz="3800" dirty="0"/>
          </a:p>
          <a:p>
            <a:r>
              <a:rPr lang="it-IT" sz="3800" dirty="0" smtClean="0"/>
              <a:t>Le </a:t>
            </a:r>
            <a:r>
              <a:rPr lang="it-IT" sz="3800" dirty="0"/>
              <a:t>piattaforme che hanno stipulato accordi formali di collaborazione sono solo tre. Oltre allo scambio di informazioni (sui clienti, il mercato, la tecnologia e la gestione d’impresa), questi accordi sono finalizzati all’acquisizione di risorse finanziarie, tecnologie e spazi.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8093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Definizione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/>
              <a:t>Il </a:t>
            </a:r>
            <a:r>
              <a:rPr lang="it-IT" dirty="0" err="1"/>
              <a:t>crowdfunding</a:t>
            </a:r>
            <a:r>
              <a:rPr lang="it-IT" dirty="0"/>
              <a:t>, letteralmente ‘finanziamento dalla folla’, è un processo di finanziamento collettivo proveniente dal basso, tramite cui più persone contribuiscono con somme di denaro di varia entità a un progetto o ad un’iniziativa in cui credono e di cui si fanno sostenitori. Rappresenta inoltre un metodo di raccolta di denaro che sfrutta il potenziale della </a:t>
            </a:r>
            <a:r>
              <a:rPr lang="it-IT" dirty="0" err="1"/>
              <a:t>viralità</a:t>
            </a:r>
            <a:r>
              <a:rPr lang="it-IT" dirty="0"/>
              <a:t> del web e dei nuovi schemi mentali facilitati dall’affermarsi dei social media.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Caratteristiche:</a:t>
            </a:r>
          </a:p>
          <a:p>
            <a:r>
              <a:rPr lang="it-IT" dirty="0"/>
              <a:t>p</a:t>
            </a:r>
            <a:r>
              <a:rPr lang="it-IT" dirty="0" smtClean="0"/>
              <a:t>artecipazione attiva</a:t>
            </a:r>
          </a:p>
          <a:p>
            <a:r>
              <a:rPr lang="it-IT" dirty="0"/>
              <a:t>t</a:t>
            </a:r>
            <a:r>
              <a:rPr lang="it-IT" dirty="0" smtClean="0"/>
              <a:t>rasparenza</a:t>
            </a:r>
          </a:p>
          <a:p>
            <a:r>
              <a:rPr lang="it-IT" dirty="0" smtClean="0"/>
              <a:t>ricompensa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78431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Criticità segnalate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/>
              <a:t>Quadro </a:t>
            </a:r>
            <a:r>
              <a:rPr lang="it-IT" sz="3100" dirty="0"/>
              <a:t>normativo</a:t>
            </a:r>
            <a:r>
              <a:rPr lang="it-IT" dirty="0"/>
              <a:t> </a:t>
            </a:r>
            <a:r>
              <a:rPr lang="it-IT" dirty="0" smtClean="0"/>
              <a:t>restrittivo </a:t>
            </a:r>
            <a:r>
              <a:rPr lang="it-IT" dirty="0"/>
              <a:t>e poco chiaro. Inoltre lamentano finanziamenti ridotti e tassazione elevata (non valido per le piattaforme </a:t>
            </a:r>
            <a:r>
              <a:rPr lang="it-IT" dirty="0" err="1"/>
              <a:t>donation</a:t>
            </a:r>
            <a:r>
              <a:rPr lang="it-IT" dirty="0"/>
              <a:t> </a:t>
            </a:r>
            <a:r>
              <a:rPr lang="it-IT" dirty="0" err="1"/>
              <a:t>based</a:t>
            </a:r>
            <a:r>
              <a:rPr lang="it-IT" dirty="0"/>
              <a:t>, che operano nel settore non profit)</a:t>
            </a:r>
          </a:p>
          <a:p>
            <a:r>
              <a:rPr lang="it-IT" dirty="0" smtClean="0"/>
              <a:t>Difficoltà </a:t>
            </a:r>
            <a:r>
              <a:rPr lang="it-IT" dirty="0"/>
              <a:t>di comprensione dei principi base del CF da parte dei progettisti, mancanza di strategie alla base delle campagne di </a:t>
            </a:r>
            <a:r>
              <a:rPr lang="it-IT" dirty="0" err="1"/>
              <a:t>crowdfunding</a:t>
            </a:r>
            <a:r>
              <a:rPr lang="it-IT" dirty="0"/>
              <a:t>, mito del </a:t>
            </a:r>
            <a:r>
              <a:rPr lang="it-IT" dirty="0" smtClean="0"/>
              <a:t>"basta </a:t>
            </a:r>
            <a:r>
              <a:rPr lang="it-IT" dirty="0"/>
              <a:t>mettere </a:t>
            </a:r>
            <a:r>
              <a:rPr lang="it-IT" dirty="0" smtClean="0"/>
              <a:t>online", </a:t>
            </a:r>
            <a:r>
              <a:rPr lang="it-IT" dirty="0"/>
              <a:t>quindi difficoltà a reperire progetti di qualità</a:t>
            </a:r>
          </a:p>
          <a:p>
            <a:r>
              <a:rPr lang="it-IT" dirty="0" smtClean="0"/>
              <a:t>Mancanza </a:t>
            </a:r>
            <a:r>
              <a:rPr lang="it-IT" dirty="0"/>
              <a:t>di cultura. Sospetto e diffidenza, </a:t>
            </a:r>
            <a:r>
              <a:rPr lang="it-IT" dirty="0" err="1"/>
              <a:t>digital</a:t>
            </a:r>
            <a:r>
              <a:rPr lang="it-IT" dirty="0"/>
              <a:t> divide, differenze culturali, scarsa propensione alla donazione degli italiani</a:t>
            </a:r>
          </a:p>
          <a:p>
            <a:r>
              <a:rPr lang="it-IT" dirty="0" smtClean="0"/>
              <a:t>Difficoltà </a:t>
            </a:r>
            <a:r>
              <a:rPr lang="it-IT" dirty="0"/>
              <a:t>nella promozione e diffusione della conoscenza delle piattaforme stesse e del </a:t>
            </a:r>
            <a:r>
              <a:rPr lang="it-IT" dirty="0" err="1"/>
              <a:t>crowdfunding</a:t>
            </a:r>
            <a:r>
              <a:rPr lang="it-IT" dirty="0"/>
              <a:t> in genere</a:t>
            </a:r>
          </a:p>
          <a:p>
            <a:r>
              <a:rPr lang="it-IT" dirty="0" smtClean="0"/>
              <a:t>Difficoltà </a:t>
            </a:r>
            <a:r>
              <a:rPr lang="it-IT" dirty="0"/>
              <a:t>di networking con gli addetti al settore</a:t>
            </a:r>
          </a:p>
          <a:p>
            <a:r>
              <a:rPr lang="it-IT" dirty="0" smtClean="0"/>
              <a:t>Difficoltà </a:t>
            </a:r>
            <a:r>
              <a:rPr lang="it-IT" dirty="0"/>
              <a:t>tecniche (soprattutto nei sistemi di pagamento)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6296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Qualche esempio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750"/>
            <a:ext cx="9144000" cy="441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26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4238"/>
            <a:ext cx="9144000" cy="432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57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55"/>
            <a:ext cx="9144000" cy="447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67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3863"/>
            <a:ext cx="9144000" cy="439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69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Tendenze: </a:t>
            </a:r>
            <a:r>
              <a:rPr lang="it-IT" dirty="0"/>
              <a:t>do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yourself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6025"/>
            <a:ext cx="8229600" cy="4014313"/>
          </a:xfrm>
        </p:spPr>
      </p:pic>
    </p:spTree>
    <p:extLst>
      <p:ext uri="{BB962C8B-B14F-4D97-AF65-F5344CB8AC3E}">
        <p14:creationId xmlns:p14="http://schemas.microsoft.com/office/powerpoint/2010/main" val="2761880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8833"/>
            <a:ext cx="9144000" cy="466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29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Crowdfunding</a:t>
            </a:r>
            <a:r>
              <a:rPr lang="it-IT" dirty="0" smtClean="0"/>
              <a:t> di nicchia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6" y="1340768"/>
            <a:ext cx="4473124" cy="275099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271308"/>
            <a:ext cx="5004048" cy="251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78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Specificità italiane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NO big player</a:t>
            </a:r>
          </a:p>
          <a:p>
            <a:r>
              <a:rPr lang="it-IT" dirty="0" smtClean="0"/>
              <a:t>Avvio confronto con PA?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8194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Mercato in crescita ma ancora immaturo</a:t>
            </a:r>
          </a:p>
          <a:p>
            <a:r>
              <a:rPr lang="it-IT" dirty="0" smtClean="0"/>
              <a:t>In attesa della regolamentazione </a:t>
            </a:r>
            <a:r>
              <a:rPr lang="it-IT" dirty="0" err="1" smtClean="0"/>
              <a:t>Consob</a:t>
            </a:r>
            <a:r>
              <a:rPr lang="it-IT" dirty="0" smtClean="0"/>
              <a:t> per </a:t>
            </a:r>
            <a:r>
              <a:rPr lang="it-IT" dirty="0" err="1" smtClean="0"/>
              <a:t>equity-based</a:t>
            </a:r>
            <a:endParaRPr lang="it-IT" dirty="0" smtClean="0"/>
          </a:p>
          <a:p>
            <a:r>
              <a:rPr lang="it-IT" dirty="0" smtClean="0"/>
              <a:t>Necessità di linee guida anche per </a:t>
            </a:r>
            <a:r>
              <a:rPr lang="it-IT" dirty="0" err="1" smtClean="0"/>
              <a:t>reward-based</a:t>
            </a:r>
            <a:r>
              <a:rPr lang="it-IT" dirty="0" smtClean="0"/>
              <a:t>?</a:t>
            </a:r>
          </a:p>
          <a:p>
            <a:r>
              <a:rPr lang="it-IT" dirty="0" smtClean="0"/>
              <a:t>Quali leve per la sensibilizzazione?</a:t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63472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Nel mondo (</a:t>
            </a:r>
            <a:r>
              <a:rPr lang="it-IT" dirty="0" err="1"/>
              <a:t>Crowdfunding</a:t>
            </a:r>
            <a:r>
              <a:rPr lang="it-IT" dirty="0"/>
              <a:t> </a:t>
            </a:r>
            <a:r>
              <a:rPr lang="it-IT" dirty="0" err="1"/>
              <a:t>Industry</a:t>
            </a:r>
            <a:r>
              <a:rPr lang="it-IT" dirty="0"/>
              <a:t> </a:t>
            </a:r>
            <a:r>
              <a:rPr lang="it-IT" dirty="0" smtClean="0"/>
              <a:t>Report, </a:t>
            </a:r>
            <a:r>
              <a:rPr lang="it-IT" dirty="0" err="1" smtClean="0"/>
              <a:t>Massolution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00201"/>
            <a:ext cx="6624736" cy="4959088"/>
          </a:xfrm>
        </p:spPr>
      </p:pic>
    </p:spTree>
    <p:extLst>
      <p:ext uri="{BB962C8B-B14F-4D97-AF65-F5344CB8AC3E}">
        <p14:creationId xmlns:p14="http://schemas.microsoft.com/office/powerpoint/2010/main" val="37457729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Grazie</a:t>
            </a:r>
            <a:endParaRPr lang="it-IT" dirty="0"/>
          </a:p>
        </p:txBody>
      </p:sp>
      <p:sp>
        <p:nvSpPr>
          <p:cNvPr id="4" name="Segnaposto contenuto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517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it-IT" sz="2800" dirty="0" smtClean="0"/>
              <a:t>Ivana </a:t>
            </a:r>
            <a:r>
              <a:rPr lang="it-IT" sz="2800" dirty="0" err="1" smtClean="0"/>
              <a:t>Pais</a:t>
            </a:r>
            <a:endParaRPr lang="it-IT" sz="2800" dirty="0" smtClean="0"/>
          </a:p>
          <a:p>
            <a:pPr marL="0" indent="0">
              <a:buNone/>
            </a:pPr>
            <a:r>
              <a:rPr lang="it-IT" sz="2800" dirty="0"/>
              <a:t>	</a:t>
            </a:r>
            <a:r>
              <a:rPr lang="it-IT" sz="2800" dirty="0" smtClean="0"/>
              <a:t>@</a:t>
            </a:r>
            <a:r>
              <a:rPr lang="it-IT" sz="2800" dirty="0" err="1" smtClean="0"/>
              <a:t>ivanapais</a:t>
            </a:r>
            <a:endParaRPr lang="it-IT" sz="2800" dirty="0" smtClean="0"/>
          </a:p>
          <a:p>
            <a:pPr marL="0" indent="0">
              <a:buNone/>
            </a:pPr>
            <a:r>
              <a:rPr lang="it-IT" sz="2800" dirty="0" smtClean="0"/>
              <a:t> 	</a:t>
            </a:r>
            <a:r>
              <a:rPr lang="it-IT" sz="2800" dirty="0" smtClean="0">
                <a:hlinkClick r:id="rId2"/>
              </a:rPr>
              <a:t>ivana.pais@unicatt.it</a:t>
            </a:r>
            <a:endParaRPr lang="it-IT" sz="2800" dirty="0" smtClean="0"/>
          </a:p>
          <a:p>
            <a:pPr marL="0" indent="0">
              <a:buNone/>
            </a:pPr>
            <a:r>
              <a:rPr lang="it-IT" sz="2800" dirty="0" smtClean="0">
                <a:hlinkClick r:id="rId3"/>
              </a:rPr>
              <a:t>www.laretechelavora.com</a:t>
            </a:r>
            <a:endParaRPr lang="it-IT" sz="2800" dirty="0" smtClean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 smtClean="0"/>
              <a:t>Daniela </a:t>
            </a:r>
            <a:r>
              <a:rPr lang="it-IT" sz="2800" dirty="0" err="1" smtClean="0"/>
              <a:t>Castrataro</a:t>
            </a:r>
            <a:endParaRPr lang="it-IT" sz="2800" dirty="0" smtClean="0"/>
          </a:p>
          <a:p>
            <a:pPr marL="0" indent="0">
              <a:buNone/>
            </a:pPr>
            <a:r>
              <a:rPr lang="it-IT" sz="2800" dirty="0"/>
              <a:t>	</a:t>
            </a:r>
            <a:r>
              <a:rPr lang="it-IT" sz="2800" dirty="0" smtClean="0"/>
              <a:t>@</a:t>
            </a:r>
            <a:r>
              <a:rPr lang="it-IT" sz="2800" dirty="0" err="1" smtClean="0"/>
              <a:t>twintangibles</a:t>
            </a:r>
            <a:r>
              <a:rPr lang="it-IT" sz="2800" dirty="0" smtClean="0"/>
              <a:t> 	@</a:t>
            </a:r>
            <a:r>
              <a:rPr lang="it-IT" sz="2800" dirty="0" err="1" smtClean="0"/>
              <a:t>danielaCast</a:t>
            </a:r>
            <a:endParaRPr lang="it-IT" sz="2800" dirty="0" smtClean="0"/>
          </a:p>
          <a:p>
            <a:pPr marL="0" indent="0">
              <a:buNone/>
            </a:pPr>
            <a:r>
              <a:rPr lang="it-IT" sz="2800" dirty="0"/>
              <a:t>	</a:t>
            </a:r>
            <a:r>
              <a:rPr lang="it-IT" sz="2800" dirty="0" smtClean="0"/>
              <a:t>daniela@twintangibles.co.uk</a:t>
            </a:r>
          </a:p>
          <a:p>
            <a:pPr marL="0" indent="0">
              <a:buNone/>
            </a:pPr>
            <a:r>
              <a:rPr lang="it-IT" sz="2800" dirty="0" smtClean="0">
                <a:hlinkClick r:id="rId4"/>
              </a:rPr>
              <a:t>www.slideshare.net/crowdfuture</a:t>
            </a:r>
            <a:r>
              <a:rPr lang="it-IT" sz="2800" dirty="0" smtClean="0"/>
              <a:t> (report + </a:t>
            </a:r>
            <a:r>
              <a:rPr lang="it-IT" sz="2800" dirty="0" err="1" smtClean="0"/>
              <a:t>ebook</a:t>
            </a:r>
            <a:r>
              <a:rPr lang="it-IT" sz="2800" dirty="0" smtClean="0"/>
              <a:t>)</a:t>
            </a:r>
          </a:p>
          <a:p>
            <a:pPr marL="0" indent="0">
              <a:buNone/>
            </a:pPr>
            <a:endParaRPr lang="it-IT" sz="2800" dirty="0"/>
          </a:p>
        </p:txBody>
      </p:sp>
      <p:pic>
        <p:nvPicPr>
          <p:cNvPr id="5" name="Segnaposto contenuto 7"/>
          <p:cNvPicPr>
            <a:picLocks noChangeAspect="1"/>
          </p:cNvPicPr>
          <p:nvPr/>
        </p:nvPicPr>
        <p:blipFill>
          <a:blip r:embed="rId5" cstate="print"/>
          <a:srcRect t="-33333" b="-33333"/>
          <a:stretch>
            <a:fillRect/>
          </a:stretch>
        </p:blipFill>
        <p:spPr>
          <a:xfrm>
            <a:off x="755576" y="2060848"/>
            <a:ext cx="360040" cy="60006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669" y="2660914"/>
            <a:ext cx="685854" cy="410141"/>
          </a:xfrm>
          <a:prstGeom prst="rect">
            <a:avLst/>
          </a:prstGeom>
        </p:spPr>
      </p:pic>
      <p:pic>
        <p:nvPicPr>
          <p:cNvPr id="7" name="Segnaposto contenuto 7"/>
          <p:cNvPicPr>
            <a:picLocks noChangeAspect="1"/>
          </p:cNvPicPr>
          <p:nvPr/>
        </p:nvPicPr>
        <p:blipFill>
          <a:blip r:embed="rId5" cstate="print"/>
          <a:srcRect t="-33333" b="-33333"/>
          <a:stretch>
            <a:fillRect/>
          </a:stretch>
        </p:blipFill>
        <p:spPr>
          <a:xfrm>
            <a:off x="547936" y="4581128"/>
            <a:ext cx="360040" cy="60006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9762" y="5301208"/>
            <a:ext cx="685854" cy="41014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0"/>
            <a:ext cx="3139712" cy="20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30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127" cy="6858000"/>
          </a:xfrm>
        </p:spPr>
      </p:pic>
    </p:spTree>
    <p:extLst>
      <p:ext uri="{BB962C8B-B14F-4D97-AF65-F5344CB8AC3E}">
        <p14:creationId xmlns:p14="http://schemas.microsoft.com/office/powerpoint/2010/main" val="3949113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60618"/>
          </a:xfrm>
        </p:spPr>
      </p:pic>
    </p:spTree>
    <p:extLst>
      <p:ext uri="{BB962C8B-B14F-4D97-AF65-F5344CB8AC3E}">
        <p14:creationId xmlns:p14="http://schemas.microsoft.com/office/powerpoint/2010/main" val="2794714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19" y="0"/>
            <a:ext cx="91544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48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43"/>
            <a:ext cx="9144000" cy="689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00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7706"/>
            <a:ext cx="9144000" cy="418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03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Kickstarter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/>
              <a:t>N</a:t>
            </a:r>
            <a:r>
              <a:rPr lang="en-US" dirty="0" err="1" smtClean="0"/>
              <a:t>el</a:t>
            </a:r>
            <a:r>
              <a:rPr lang="en-US" dirty="0" smtClean="0"/>
              <a:t> 2012:</a:t>
            </a:r>
          </a:p>
          <a:p>
            <a:r>
              <a:rPr lang="en-US" dirty="0" smtClean="0"/>
              <a:t> 86 </a:t>
            </a:r>
            <a:r>
              <a:rPr lang="en-US" dirty="0" err="1" smtClean="0"/>
              <a:t>milioni</a:t>
            </a:r>
            <a:r>
              <a:rPr lang="en-US" dirty="0" smtClean="0"/>
              <a:t> di </a:t>
            </a:r>
            <a:r>
              <a:rPr lang="en-US" dirty="0" err="1" smtClean="0"/>
              <a:t>visitatori</a:t>
            </a:r>
            <a:r>
              <a:rPr lang="en-US" dirty="0" smtClean="0"/>
              <a:t> </a:t>
            </a:r>
            <a:r>
              <a:rPr lang="en-US" dirty="0" err="1" smtClean="0"/>
              <a:t>unici</a:t>
            </a:r>
            <a:r>
              <a:rPr lang="en-US" dirty="0" smtClean="0"/>
              <a:t> (+252% </a:t>
            </a:r>
            <a:r>
              <a:rPr lang="en-US" dirty="0" err="1" smtClean="0"/>
              <a:t>rispetto</a:t>
            </a:r>
            <a:r>
              <a:rPr lang="en-US" dirty="0" smtClean="0"/>
              <a:t> al 2011)</a:t>
            </a:r>
          </a:p>
          <a:p>
            <a:r>
              <a:rPr lang="en-US" dirty="0" smtClean="0"/>
              <a:t>2,2 </a:t>
            </a:r>
            <a:r>
              <a:rPr lang="en-US" dirty="0" err="1" smtClean="0"/>
              <a:t>milioni</a:t>
            </a:r>
            <a:r>
              <a:rPr lang="en-US" dirty="0" smtClean="0"/>
              <a:t> di </a:t>
            </a:r>
            <a:r>
              <a:rPr lang="en-US" dirty="0" err="1" smtClean="0"/>
              <a:t>finanziatori</a:t>
            </a:r>
            <a:r>
              <a:rPr lang="en-US" dirty="0" smtClean="0"/>
              <a:t> per $</a:t>
            </a:r>
            <a:r>
              <a:rPr lang="en-US" dirty="0"/>
              <a:t>320 </a:t>
            </a:r>
            <a:r>
              <a:rPr lang="en-US" dirty="0" err="1" smtClean="0"/>
              <a:t>milioni</a:t>
            </a:r>
            <a:r>
              <a:rPr lang="en-US" dirty="0" smtClean="0"/>
              <a:t> </a:t>
            </a:r>
            <a:r>
              <a:rPr lang="en-US" dirty="0" err="1" smtClean="0"/>
              <a:t>impegnati</a:t>
            </a:r>
            <a:r>
              <a:rPr lang="en-US" dirty="0" smtClean="0"/>
              <a:t> ($ 606 al </a:t>
            </a:r>
            <a:r>
              <a:rPr lang="en-US" dirty="0" err="1" smtClean="0"/>
              <a:t>minuto</a:t>
            </a:r>
            <a:r>
              <a:rPr lang="en-US" dirty="0" smtClean="0"/>
              <a:t>) e 274 </a:t>
            </a:r>
            <a:r>
              <a:rPr lang="en-US" dirty="0" err="1" smtClean="0"/>
              <a:t>milioni</a:t>
            </a:r>
            <a:r>
              <a:rPr lang="en-US" dirty="0" smtClean="0"/>
              <a:t> </a:t>
            </a:r>
            <a:r>
              <a:rPr lang="en-US" dirty="0" err="1" smtClean="0"/>
              <a:t>raccolti</a:t>
            </a:r>
            <a:endParaRPr lang="en-US" dirty="0" smtClean="0"/>
          </a:p>
          <a:p>
            <a:r>
              <a:rPr lang="en-US" dirty="0"/>
              <a:t>18mila </a:t>
            </a:r>
            <a:r>
              <a:rPr lang="en-US" dirty="0" err="1" smtClean="0"/>
              <a:t>progetti</a:t>
            </a:r>
            <a:r>
              <a:rPr lang="en-US" dirty="0" smtClean="0"/>
              <a:t> </a:t>
            </a:r>
            <a:r>
              <a:rPr lang="en-US" dirty="0" err="1" smtClean="0"/>
              <a:t>finanziati</a:t>
            </a: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 177 </a:t>
            </a:r>
            <a:r>
              <a:rPr lang="en-US" dirty="0" err="1" smtClean="0"/>
              <a:t>paesi</a:t>
            </a:r>
            <a:endParaRPr lang="en-US" dirty="0"/>
          </a:p>
          <a:p>
            <a:r>
              <a:rPr lang="en-US" dirty="0" err="1" smtClean="0"/>
              <a:t>commissioni</a:t>
            </a:r>
            <a:r>
              <a:rPr lang="en-US" dirty="0" smtClean="0"/>
              <a:t>: 13,7milioni (5%)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18728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290</TotalTime>
  <Words>862</Words>
  <Application>Microsoft Office PowerPoint</Application>
  <PresentationFormat>Presentazione su schermo (4:3)</PresentationFormat>
  <Paragraphs>118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Tema di Office</vt:lpstr>
      <vt:lpstr>Startup e Crowdfund investing in Italia  Camera di Commercio di Milano, 19 febbraio 2013  Ivana Pais Università Cattolica del Sacro Cuore</vt:lpstr>
      <vt:lpstr>Definizione</vt:lpstr>
      <vt:lpstr>Nel mondo (Crowdfunding Industry Report, Massolution)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Kickstarter</vt:lpstr>
      <vt:lpstr>Kickstarter</vt:lpstr>
      <vt:lpstr>Altre piattaforme</vt:lpstr>
      <vt:lpstr>Analisi delle piattaforme di crowdfunding in Italia</vt:lpstr>
      <vt:lpstr>Storia delle piattaforme italiane</vt:lpstr>
      <vt:lpstr>Geografia delle piattaforme italiane</vt:lpstr>
      <vt:lpstr>Composizione delle piattaforme italiane</vt:lpstr>
      <vt:lpstr>I soci</vt:lpstr>
      <vt:lpstr>Le aziende</vt:lpstr>
      <vt:lpstr>I progetti</vt:lpstr>
      <vt:lpstr>Mercato e pubblico di riferimento</vt:lpstr>
      <vt:lpstr>Criticità segnalate</vt:lpstr>
      <vt:lpstr>Qualche esempio</vt:lpstr>
      <vt:lpstr>Presentazione standard di PowerPoint</vt:lpstr>
      <vt:lpstr>Presentazione standard di PowerPoint</vt:lpstr>
      <vt:lpstr>Presentazione standard di PowerPoint</vt:lpstr>
      <vt:lpstr>Tendenze: do it yourself</vt:lpstr>
      <vt:lpstr>Presentazione standard di PowerPoint</vt:lpstr>
      <vt:lpstr>Crowdfunding di nicchia</vt:lpstr>
      <vt:lpstr>Specificità italiane</vt:lpstr>
      <vt:lpstr>Conclusioni</vt:lpstr>
      <vt:lpstr>Grazie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Startup e Crowdfund investing in Italia  Camera di Commercio di Milano, 19 febbraio 2013  Ivana Pais</dc:title>
  <dc:creator>Ivana</dc:creator>
  <cp:lastModifiedBy>Ivana Pais</cp:lastModifiedBy>
  <cp:revision>19</cp:revision>
  <dcterms:created xsi:type="dcterms:W3CDTF">2013-02-13T07:38:20Z</dcterms:created>
  <dcterms:modified xsi:type="dcterms:W3CDTF">2013-02-21T14:35:52Z</dcterms:modified>
</cp:coreProperties>
</file>